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311" r:id="rId4"/>
    <p:sldId id="313" r:id="rId5"/>
    <p:sldId id="315" r:id="rId6"/>
    <p:sldId id="317" r:id="rId7"/>
    <p:sldId id="318" r:id="rId8"/>
    <p:sldId id="319" r:id="rId9"/>
    <p:sldId id="258" r:id="rId10"/>
    <p:sldId id="259" r:id="rId11"/>
    <p:sldId id="260" r:id="rId12"/>
    <p:sldId id="261" r:id="rId13"/>
    <p:sldId id="262" r:id="rId14"/>
    <p:sldId id="263" r:id="rId15"/>
    <p:sldId id="264" r:id="rId16"/>
    <p:sldId id="265" r:id="rId17"/>
    <p:sldId id="267" r:id="rId18"/>
    <p:sldId id="270" r:id="rId19"/>
    <p:sldId id="277" r:id="rId20"/>
    <p:sldId id="280" r:id="rId21"/>
    <p:sldId id="281" r:id="rId22"/>
    <p:sldId id="342" r:id="rId23"/>
    <p:sldId id="344" r:id="rId24"/>
    <p:sldId id="282" r:id="rId25"/>
    <p:sldId id="324" r:id="rId26"/>
    <p:sldId id="325" r:id="rId27"/>
    <p:sldId id="326" r:id="rId28"/>
    <p:sldId id="327" r:id="rId29"/>
    <p:sldId id="328" r:id="rId30"/>
    <p:sldId id="283" r:id="rId31"/>
    <p:sldId id="284" r:id="rId32"/>
    <p:sldId id="285" r:id="rId33"/>
    <p:sldId id="286" r:id="rId34"/>
    <p:sldId id="329" r:id="rId35"/>
    <p:sldId id="287" r:id="rId36"/>
    <p:sldId id="288" r:id="rId37"/>
    <p:sldId id="292" r:id="rId38"/>
    <p:sldId id="323" r:id="rId39"/>
    <p:sldId id="341" r:id="rId40"/>
    <p:sldId id="289" r:id="rId41"/>
    <p:sldId id="330" r:id="rId42"/>
    <p:sldId id="331" r:id="rId43"/>
    <p:sldId id="332" r:id="rId44"/>
    <p:sldId id="333" r:id="rId45"/>
    <p:sldId id="290" r:id="rId46"/>
    <p:sldId id="334" r:id="rId47"/>
    <p:sldId id="335" r:id="rId48"/>
    <p:sldId id="336" r:id="rId49"/>
    <p:sldId id="338" r:id="rId50"/>
    <p:sldId id="339" r:id="rId51"/>
    <p:sldId id="320" r:id="rId52"/>
    <p:sldId id="337" r:id="rId53"/>
    <p:sldId id="340" r:id="rId54"/>
    <p:sldId id="34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881"/>
    <p:restoredTop sz="84756"/>
  </p:normalViewPr>
  <p:slideViewPr>
    <p:cSldViewPr snapToGrid="0" snapToObjects="1">
      <p:cViewPr varScale="1">
        <p:scale>
          <a:sx n="108" d="100"/>
          <a:sy n="108" d="100"/>
        </p:scale>
        <p:origin x="1632"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slide" Target="slides/slide53.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610A3-1F6D-9B4E-8076-EBA4B394EB1C}"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8169CF-53AB-E74C-9E36-74E6384FCA06}" type="slidenum">
              <a:rPr lang="en-US" smtClean="0"/>
              <a:t>‹#›</a:t>
            </a:fld>
            <a:endParaRPr lang="en-US"/>
          </a:p>
        </p:txBody>
      </p:sp>
    </p:spTree>
    <p:extLst>
      <p:ext uri="{BB962C8B-B14F-4D97-AF65-F5344CB8AC3E}">
        <p14:creationId xmlns:p14="http://schemas.microsoft.com/office/powerpoint/2010/main" val="81516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8169CF-53AB-E74C-9E36-74E6384FCA06}" type="slidenum">
              <a:rPr lang="en-US" smtClean="0"/>
              <a:t>50</a:t>
            </a:fld>
            <a:endParaRPr lang="en-US"/>
          </a:p>
        </p:txBody>
      </p:sp>
    </p:spTree>
    <p:extLst>
      <p:ext uri="{BB962C8B-B14F-4D97-AF65-F5344CB8AC3E}">
        <p14:creationId xmlns:p14="http://schemas.microsoft.com/office/powerpoint/2010/main" val="1559780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8169CF-53AB-E74C-9E36-74E6384FCA06}" type="slidenum">
              <a:rPr lang="en-US" smtClean="0"/>
              <a:t>52</a:t>
            </a:fld>
            <a:endParaRPr lang="en-US"/>
          </a:p>
        </p:txBody>
      </p:sp>
    </p:spTree>
    <p:extLst>
      <p:ext uri="{BB962C8B-B14F-4D97-AF65-F5344CB8AC3E}">
        <p14:creationId xmlns:p14="http://schemas.microsoft.com/office/powerpoint/2010/main" val="135811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8169CF-53AB-E74C-9E36-74E6384FCA06}" type="slidenum">
              <a:rPr lang="en-US" smtClean="0"/>
              <a:t>54</a:t>
            </a:fld>
            <a:endParaRPr lang="en-US"/>
          </a:p>
        </p:txBody>
      </p:sp>
    </p:spTree>
    <p:extLst>
      <p:ext uri="{BB962C8B-B14F-4D97-AF65-F5344CB8AC3E}">
        <p14:creationId xmlns:p14="http://schemas.microsoft.com/office/powerpoint/2010/main" val="224163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EB429-1152-FF4D-BE79-AF2838E932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4CDA15-49BC-6A4E-AD10-8A1CF27B98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0B66B6-6AFA-F345-917A-92278C9497EA}"/>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5" name="Footer Placeholder 4">
            <a:extLst>
              <a:ext uri="{FF2B5EF4-FFF2-40B4-BE49-F238E27FC236}">
                <a16:creationId xmlns:a16="http://schemas.microsoft.com/office/drawing/2014/main" id="{A74B1F41-840B-C14B-ABB1-D0BD54C0D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FA219-15F3-5E4F-9E27-5ADA133E8994}"/>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1088231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15C5-89F2-3C48-9E8B-31B7A5FCEA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70F887-94D6-DA44-A13C-95A594A2B3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A0CD-7A92-D349-9FA0-FF6EEDD8E54B}"/>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5" name="Footer Placeholder 4">
            <a:extLst>
              <a:ext uri="{FF2B5EF4-FFF2-40B4-BE49-F238E27FC236}">
                <a16:creationId xmlns:a16="http://schemas.microsoft.com/office/drawing/2014/main" id="{72B0B825-00C8-A34A-B5D7-ACA1BD6CB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F4137-9416-7C40-BEFB-58BFC2392805}"/>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262399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8C6EBC-70A2-004E-B4CD-553B7C2442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4C01C-F562-3640-AFC4-2E61E049BE8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FAD4A-40F2-9446-9C5D-B9D41B4C2AE5}"/>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5" name="Footer Placeholder 4">
            <a:extLst>
              <a:ext uri="{FF2B5EF4-FFF2-40B4-BE49-F238E27FC236}">
                <a16:creationId xmlns:a16="http://schemas.microsoft.com/office/drawing/2014/main" id="{3825D212-CF4E-F041-B824-4CA661DF8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BF37D-E551-484E-86A3-BAEDCD626F87}"/>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93006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542A-5E43-5246-B7F8-66A8A53DDC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851FC4-9E66-8042-90AD-F1E30A441C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4BCFC4-3465-2047-94ED-44D0363CF14E}"/>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5" name="Footer Placeholder 4">
            <a:extLst>
              <a:ext uri="{FF2B5EF4-FFF2-40B4-BE49-F238E27FC236}">
                <a16:creationId xmlns:a16="http://schemas.microsoft.com/office/drawing/2014/main" id="{3AA856BC-524D-EB49-B456-19BD8FF75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D4849-C9C5-D64A-A821-3D2865DB49E8}"/>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4135402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C9CA-8689-B146-BF71-7D19442349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687B1A-85B4-DB4C-A703-F7BA13AC0E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B532A7A-3270-B540-AC40-EDAB3E39C6E8}"/>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5" name="Footer Placeholder 4">
            <a:extLst>
              <a:ext uri="{FF2B5EF4-FFF2-40B4-BE49-F238E27FC236}">
                <a16:creationId xmlns:a16="http://schemas.microsoft.com/office/drawing/2014/main" id="{3EFD3E71-321F-D94F-B67D-3527198A9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D36B67-6A59-E248-840F-921BBCE1CBC6}"/>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2198629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4628-598D-4C4C-BA76-A4E03AD62E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61952-1D68-9C4E-8FC6-B90DACC352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536E52-B2B1-3F41-BF80-2DA4BA62C3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C03948-4E1C-3643-804B-B60DD1616A7A}"/>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6" name="Footer Placeholder 5">
            <a:extLst>
              <a:ext uri="{FF2B5EF4-FFF2-40B4-BE49-F238E27FC236}">
                <a16:creationId xmlns:a16="http://schemas.microsoft.com/office/drawing/2014/main" id="{75F4F74A-8C30-E344-AF60-4FEBB521A3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645AE-110B-9B4E-95D9-55EE3F0BE74C}"/>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2304754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F58F-E130-F54C-A7D4-9A421BDFD9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BE6FA7-8652-394A-BC6C-3D3C5854B3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E0F578-A684-C849-9373-E568E83A20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EC31ED-4CDD-8548-A8D8-8D52F75AEA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8F1C8CF-0CD6-8643-B690-2BF9BBC7F7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D3C6BA-E7F4-AF4A-814D-4BF7691DF401}"/>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8" name="Footer Placeholder 7">
            <a:extLst>
              <a:ext uri="{FF2B5EF4-FFF2-40B4-BE49-F238E27FC236}">
                <a16:creationId xmlns:a16="http://schemas.microsoft.com/office/drawing/2014/main" id="{B5EACD72-9183-9742-9AC5-9EE56AF0B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D3D2A9-ADA8-8D4D-8C52-E9C187B6512D}"/>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82131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01C4-32A2-D342-9D28-430D16689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A4FB5A-7675-2942-936A-EBED5BAFD612}"/>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4" name="Footer Placeholder 3">
            <a:extLst>
              <a:ext uri="{FF2B5EF4-FFF2-40B4-BE49-F238E27FC236}">
                <a16:creationId xmlns:a16="http://schemas.microsoft.com/office/drawing/2014/main" id="{9EC6825D-12CD-E841-BB72-6E79E59B92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F94CBB-2591-2E40-B96B-9164A213E796}"/>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2615528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F737D1-524B-384C-A192-E8EEA46325A0}"/>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3" name="Footer Placeholder 2">
            <a:extLst>
              <a:ext uri="{FF2B5EF4-FFF2-40B4-BE49-F238E27FC236}">
                <a16:creationId xmlns:a16="http://schemas.microsoft.com/office/drawing/2014/main" id="{80B7D8BF-EC27-A641-AF02-50F9290D5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8D5BD0-5ACC-D04B-8E3C-6837F2E9028C}"/>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2592669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4887-B2E3-5246-B038-A5A185328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29A187-80F9-F64F-8D2F-46A73D29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5DD620-EC9E-FC48-9426-0934CE90C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5B21E3-8D23-1946-ABC2-9EB5B82001B5}"/>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6" name="Footer Placeholder 5">
            <a:extLst>
              <a:ext uri="{FF2B5EF4-FFF2-40B4-BE49-F238E27FC236}">
                <a16:creationId xmlns:a16="http://schemas.microsoft.com/office/drawing/2014/main" id="{49AA5070-B481-794F-8FA3-CB49E6BE2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BB1543-21A5-A748-99FF-E75F2DE01AA8}"/>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120991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2255-86E8-A140-BCD2-ED545CB0D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7AB78B-FF4C-884D-AF92-21107B6821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2C4A84-BD73-8045-8F53-B460A998C5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166191-EB48-A249-9BC5-C90DFA0A13F3}"/>
              </a:ext>
            </a:extLst>
          </p:cNvPr>
          <p:cNvSpPr>
            <a:spLocks noGrp="1"/>
          </p:cNvSpPr>
          <p:nvPr>
            <p:ph type="dt" sz="half" idx="10"/>
          </p:nvPr>
        </p:nvSpPr>
        <p:spPr/>
        <p:txBody>
          <a:bodyPr/>
          <a:lstStyle/>
          <a:p>
            <a:fld id="{B0F7727F-9552-A34B-8BEE-9A53428F989C}" type="datetimeFigureOut">
              <a:rPr lang="en-US" smtClean="0"/>
              <a:t>4/19/2022</a:t>
            </a:fld>
            <a:endParaRPr lang="en-US"/>
          </a:p>
        </p:txBody>
      </p:sp>
      <p:sp>
        <p:nvSpPr>
          <p:cNvPr id="6" name="Footer Placeholder 5">
            <a:extLst>
              <a:ext uri="{FF2B5EF4-FFF2-40B4-BE49-F238E27FC236}">
                <a16:creationId xmlns:a16="http://schemas.microsoft.com/office/drawing/2014/main" id="{28438176-6331-0849-9C47-B6FE4EDD4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7D735-C994-ED40-AD7E-633F641BB8EC}"/>
              </a:ext>
            </a:extLst>
          </p:cNvPr>
          <p:cNvSpPr>
            <a:spLocks noGrp="1"/>
          </p:cNvSpPr>
          <p:nvPr>
            <p:ph type="sldNum" sz="quarter" idx="12"/>
          </p:nvPr>
        </p:nvSpPr>
        <p:spPr/>
        <p:txBody>
          <a:bodyPr/>
          <a:lstStyle/>
          <a:p>
            <a:fld id="{1690FC27-021C-A24E-B7F2-9B1AB39926A8}" type="slidenum">
              <a:rPr lang="en-US" smtClean="0"/>
              <a:t>‹#›</a:t>
            </a:fld>
            <a:endParaRPr lang="en-US"/>
          </a:p>
        </p:txBody>
      </p:sp>
    </p:spTree>
    <p:extLst>
      <p:ext uri="{BB962C8B-B14F-4D97-AF65-F5344CB8AC3E}">
        <p14:creationId xmlns:p14="http://schemas.microsoft.com/office/powerpoint/2010/main" val="176827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41EC1B-AE78-844A-89D1-3DA938F856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083498-978C-CE4E-BD52-08919460A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3A694-23B8-8C49-9DA7-B83EA26C7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7727F-9552-A34B-8BEE-9A53428F989C}" type="datetimeFigureOut">
              <a:rPr lang="en-US" smtClean="0"/>
              <a:t>4/19/2022</a:t>
            </a:fld>
            <a:endParaRPr lang="en-US"/>
          </a:p>
        </p:txBody>
      </p:sp>
      <p:sp>
        <p:nvSpPr>
          <p:cNvPr id="5" name="Footer Placeholder 4">
            <a:extLst>
              <a:ext uri="{FF2B5EF4-FFF2-40B4-BE49-F238E27FC236}">
                <a16:creationId xmlns:a16="http://schemas.microsoft.com/office/drawing/2014/main" id="{555EF554-75A6-EB4F-9DB0-F78B2F0E9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E4464-03C8-0B46-8F19-4ECCBA5F7F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0FC27-021C-A24E-B7F2-9B1AB39926A8}" type="slidenum">
              <a:rPr lang="en-US" smtClean="0"/>
              <a:t>‹#›</a:t>
            </a:fld>
            <a:endParaRPr lang="en-US"/>
          </a:p>
        </p:txBody>
      </p:sp>
    </p:spTree>
    <p:extLst>
      <p:ext uri="{BB962C8B-B14F-4D97-AF65-F5344CB8AC3E}">
        <p14:creationId xmlns:p14="http://schemas.microsoft.com/office/powerpoint/2010/main" val="1349163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1.emf" /><Relationship Id="rId2" Type="http://schemas.openxmlformats.org/officeDocument/2006/relationships/hyperlink" Target="https://onlinedegrees.mtu.edu/programs/applied-statistics" TargetMode="Externa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4.tiff"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hyperlink" Target="https://onlinedegrees.mtu.edu/news/is-a-masters-in-statistics-worth-it" TargetMode="External" /><Relationship Id="rId2" Type="http://schemas.openxmlformats.org/officeDocument/2006/relationships/hyperlink" Target="https://marketingplatform.google.com/about/resources/bcg-delivering-meaningful-moments/" TargetMode="External" /><Relationship Id="rId1" Type="http://schemas.openxmlformats.org/officeDocument/2006/relationships/slideLayout" Target="../slideLayouts/slideLayout2.xml" /><Relationship Id="rId5" Type="http://schemas.openxmlformats.org/officeDocument/2006/relationships/hyperlink" Target="https://onlinedegrees.mtu.edu/news/why-statistics-important-decision-making" TargetMode="External" /><Relationship Id="rId4" Type="http://schemas.openxmlformats.org/officeDocument/2006/relationships/hyperlink" Target="https://onlinedegrees.mtu.edu/news/statistician-careers-infographic" TargetMode="Externa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hyperlink" Target="https://whnt.com/news/politics/your-local-election-headquarters/news-19-political-analyst-2020-presidential-election-different-than-2016-race/" TargetMode="External" /><Relationship Id="rId2" Type="http://schemas.openxmlformats.org/officeDocument/2006/relationships/hyperlink" Target="https://www.ncbi.nlm.nih.gov/pmc/articles/PMC4664296/" TargetMode="External" /><Relationship Id="rId1" Type="http://schemas.openxmlformats.org/officeDocument/2006/relationships/slideLayout" Target="../slideLayouts/slideLayout2.xml" /><Relationship Id="rId5" Type="http://schemas.openxmlformats.org/officeDocument/2006/relationships/hyperlink" Target="https://www.forbes.com/sites/blakemorgan/2020/12/07/10-ways-hulu-is-building-a-customer-experience-to-rival-netflix/?sh=6d3c322b6c55" TargetMode="External" /><Relationship Id="rId4" Type="http://schemas.openxmlformats.org/officeDocument/2006/relationships/hyperlink" Target="https://www.thestreet.com/tech/news/netflix092820" TargetMode="External" /></Relationships>
</file>

<file path=ppt/slides/_rels/slide50.xml.rels><?xml version="1.0" encoding="UTF-8" standalone="yes"?>
<Relationships xmlns="http://schemas.openxmlformats.org/package/2006/relationships"><Relationship Id="rId3" Type="http://schemas.openxmlformats.org/officeDocument/2006/relationships/image" Target="../media/image11.tiff"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8" Type="http://schemas.openxmlformats.org/officeDocument/2006/relationships/hyperlink" Target="https://www.statisticshowto.com/probability-and-statistics/statistics-definitions/mean-median-mode/#mean" TargetMode="External" /><Relationship Id="rId3" Type="http://schemas.openxmlformats.org/officeDocument/2006/relationships/hyperlink" Target="https://www.statisticshowto.com/probability-and-statistics/statistics-definitions/mean-median-mode/" TargetMode="External" /><Relationship Id="rId7" Type="http://schemas.openxmlformats.org/officeDocument/2006/relationships/hyperlink" Target="https://www.statisticshowto.com/probability-and-statistics/normal-distributions/" TargetMode="External" /><Relationship Id="rId2" Type="http://schemas.openxmlformats.org/officeDocument/2006/relationships/notesSlide" Target="../notesSlides/notesSlide2.xml" /><Relationship Id="rId1" Type="http://schemas.openxmlformats.org/officeDocument/2006/relationships/slideLayout" Target="../slideLayouts/slideLayout2.xml" /><Relationship Id="rId6" Type="http://schemas.openxmlformats.org/officeDocument/2006/relationships/hyperlink" Target="https://www.statisticshowto.com/raw-score/" TargetMode="External" /><Relationship Id="rId5" Type="http://schemas.openxmlformats.org/officeDocument/2006/relationships/hyperlink" Target="https://www.statisticshowto.com/population-mean/" TargetMode="External" /><Relationship Id="rId4" Type="http://schemas.openxmlformats.org/officeDocument/2006/relationships/hyperlink" Target="https://www.statisticshowto.com/probability-and-statistics/standard-deviation/" TargetMode="External" /><Relationship Id="rId9" Type="http://schemas.openxmlformats.org/officeDocument/2006/relationships/image" Target="../media/image12.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hyperlink" Target="https://onlinedegrees.mtu.edu/programs/applied-statistics" TargetMode="Externa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hyperlink" Target="https://money.usnews.com/careers/best-jobs/statistician" TargetMode="External" /><Relationship Id="rId2" Type="http://schemas.openxmlformats.org/officeDocument/2006/relationships/hyperlink" Target="https://money.usnews.com/careers/best-jobs/data-scientist" TargetMode="External" /><Relationship Id="rId1" Type="http://schemas.openxmlformats.org/officeDocument/2006/relationships/slideLayout" Target="../slideLayouts/slideLayout2.xml" /><Relationship Id="rId5" Type="http://schemas.openxmlformats.org/officeDocument/2006/relationships/hyperlink" Target="https://money.usnews.com/careers/best-jobs/computer-systems-analyst" TargetMode="External" /><Relationship Id="rId4" Type="http://schemas.openxmlformats.org/officeDocument/2006/relationships/hyperlink" Target="https://money.usnews.com/careers/best-jobs/operations-research-analyst" TargetMode="Externa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6C537EB-4ADB-B142-A38E-F356CA20F07B}"/>
              </a:ext>
            </a:extLst>
          </p:cNvPr>
          <p:cNvSpPr>
            <a:spLocks noGrp="1"/>
          </p:cNvSpPr>
          <p:nvPr>
            <p:ph type="ctrTitle"/>
          </p:nvPr>
        </p:nvSpPr>
        <p:spPr>
          <a:xfrm>
            <a:off x="1524000" y="1122364"/>
            <a:ext cx="9144000" cy="3212570"/>
          </a:xfrm>
        </p:spPr>
        <p:txBody>
          <a:bodyPr/>
          <a:lstStyle/>
          <a:p>
            <a:r>
              <a:rPr lang="en-US" dirty="0">
                <a:solidFill>
                  <a:srgbClr val="7030A0"/>
                </a:solidFill>
              </a:rPr>
              <a:t>Statistical Learning</a:t>
            </a:r>
            <a:br>
              <a:rPr lang="en-US" dirty="0">
                <a:solidFill>
                  <a:srgbClr val="7030A0"/>
                </a:solidFill>
              </a:rPr>
            </a:br>
            <a:br>
              <a:rPr lang="en-US" dirty="0">
                <a:solidFill>
                  <a:srgbClr val="7030A0"/>
                </a:solidFill>
              </a:rPr>
            </a:br>
            <a:r>
              <a:rPr lang="en-US" dirty="0">
                <a:solidFill>
                  <a:srgbClr val="7030A0"/>
                </a:solidFill>
              </a:rPr>
              <a:t>Introduction to Statistics</a:t>
            </a:r>
          </a:p>
        </p:txBody>
      </p:sp>
    </p:spTree>
    <p:extLst>
      <p:ext uri="{BB962C8B-B14F-4D97-AF65-F5344CB8AC3E}">
        <p14:creationId xmlns:p14="http://schemas.microsoft.com/office/powerpoint/2010/main" val="2339156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349B-4726-D04E-900B-C02DE4A4FA73}"/>
              </a:ext>
            </a:extLst>
          </p:cNvPr>
          <p:cNvSpPr>
            <a:spLocks noGrp="1"/>
          </p:cNvSpPr>
          <p:nvPr>
            <p:ph type="title"/>
          </p:nvPr>
        </p:nvSpPr>
        <p:spPr/>
        <p:txBody>
          <a:bodyPr/>
          <a:lstStyle/>
          <a:p>
            <a:pPr algn="ctr"/>
            <a:r>
              <a:rPr lang="en-US" b="1" dirty="0">
                <a:solidFill>
                  <a:srgbClr val="7030A0"/>
                </a:solidFill>
              </a:rPr>
              <a:t>Why Statistics is So Important?</a:t>
            </a:r>
          </a:p>
        </p:txBody>
      </p:sp>
      <p:sp>
        <p:nvSpPr>
          <p:cNvPr id="3" name="Content Placeholder 2">
            <a:extLst>
              <a:ext uri="{FF2B5EF4-FFF2-40B4-BE49-F238E27FC236}">
                <a16:creationId xmlns:a16="http://schemas.microsoft.com/office/drawing/2014/main" id="{2A1E675B-6AA0-A74C-A3F2-CB299EF24648}"/>
              </a:ext>
            </a:extLst>
          </p:cNvPr>
          <p:cNvSpPr>
            <a:spLocks noGrp="1"/>
          </p:cNvSpPr>
          <p:nvPr>
            <p:ph idx="1"/>
          </p:nvPr>
        </p:nvSpPr>
        <p:spPr/>
        <p:txBody>
          <a:bodyPr/>
          <a:lstStyle/>
          <a:p>
            <a:pPr marL="0" indent="0">
              <a:buNone/>
            </a:pPr>
            <a:r>
              <a:rPr lang="en-US" b="1" dirty="0"/>
              <a:t>Event 2</a:t>
            </a:r>
          </a:p>
          <a:p>
            <a:endParaRPr lang="en-US" dirty="0"/>
          </a:p>
          <a:p>
            <a:pPr marL="0" indent="0">
              <a:buNone/>
            </a:pPr>
            <a:r>
              <a:rPr lang="en-US" dirty="0"/>
              <a:t>• Advances in enormous computing power to effectively process and analyze massive amounts of data</a:t>
            </a:r>
          </a:p>
          <a:p>
            <a:endParaRPr lang="en-US" dirty="0"/>
          </a:p>
          <a:p>
            <a:pPr marL="0" indent="0">
              <a:buNone/>
            </a:pPr>
            <a:r>
              <a:rPr lang="en-US" dirty="0"/>
              <a:t>• Sophisticated and faster algorithms for solving problems</a:t>
            </a:r>
          </a:p>
          <a:p>
            <a:endParaRPr lang="en-US" dirty="0"/>
          </a:p>
          <a:p>
            <a:pPr marL="0" indent="0">
              <a:buNone/>
            </a:pPr>
            <a:r>
              <a:rPr lang="en-US" dirty="0"/>
              <a:t>• Data Visualization for Business Intelligence and Artificial Intelligence</a:t>
            </a:r>
          </a:p>
        </p:txBody>
      </p:sp>
    </p:spTree>
    <p:extLst>
      <p:ext uri="{BB962C8B-B14F-4D97-AF65-F5344CB8AC3E}">
        <p14:creationId xmlns:p14="http://schemas.microsoft.com/office/powerpoint/2010/main" val="2577818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BCB8-A3A7-F744-B462-A0ABFA015049}"/>
              </a:ext>
            </a:extLst>
          </p:cNvPr>
          <p:cNvSpPr>
            <a:spLocks noGrp="1"/>
          </p:cNvSpPr>
          <p:nvPr>
            <p:ph type="title"/>
          </p:nvPr>
        </p:nvSpPr>
        <p:spPr/>
        <p:txBody>
          <a:bodyPr/>
          <a:lstStyle/>
          <a:p>
            <a:pPr algn="ctr"/>
            <a:r>
              <a:rPr lang="en-US" b="1" dirty="0">
                <a:solidFill>
                  <a:srgbClr val="7030A0"/>
                </a:solidFill>
              </a:rPr>
              <a:t>Why Statistics is So Important?</a:t>
            </a:r>
          </a:p>
        </p:txBody>
      </p:sp>
      <p:sp>
        <p:nvSpPr>
          <p:cNvPr id="3" name="Content Placeholder 2">
            <a:extLst>
              <a:ext uri="{FF2B5EF4-FFF2-40B4-BE49-F238E27FC236}">
                <a16:creationId xmlns:a16="http://schemas.microsoft.com/office/drawing/2014/main" id="{114748B4-4D28-0E4B-8223-B35067FD021D}"/>
              </a:ext>
            </a:extLst>
          </p:cNvPr>
          <p:cNvSpPr>
            <a:spLocks noGrp="1"/>
          </p:cNvSpPr>
          <p:nvPr>
            <p:ph idx="1"/>
          </p:nvPr>
        </p:nvSpPr>
        <p:spPr/>
        <p:txBody>
          <a:bodyPr/>
          <a:lstStyle/>
          <a:p>
            <a:pPr marL="0" indent="0">
              <a:buNone/>
            </a:pPr>
            <a:r>
              <a:rPr lang="en-US" b="1" dirty="0"/>
              <a:t>Event 3</a:t>
            </a:r>
          </a:p>
          <a:p>
            <a:endParaRPr lang="en-US" dirty="0"/>
          </a:p>
          <a:p>
            <a:pPr marL="0" indent="0" algn="just">
              <a:buNone/>
            </a:pPr>
            <a:r>
              <a:rPr lang="en-US" dirty="0"/>
              <a:t>• Large data storage capability</a:t>
            </a:r>
          </a:p>
          <a:p>
            <a:pPr algn="just"/>
            <a:endParaRPr lang="en-US" dirty="0"/>
          </a:p>
          <a:p>
            <a:pPr marL="0" indent="0" algn="just">
              <a:buNone/>
            </a:pPr>
            <a:r>
              <a:rPr lang="en-US" dirty="0"/>
              <a:t>•Parallel computing, and cloud computing coupled with better computer hardware have enabled businesses and other organizations to solve large scale problems faster than ever before without sacrificing</a:t>
            </a:r>
          </a:p>
        </p:txBody>
      </p:sp>
    </p:spTree>
    <p:extLst>
      <p:ext uri="{BB962C8B-B14F-4D97-AF65-F5344CB8AC3E}">
        <p14:creationId xmlns:p14="http://schemas.microsoft.com/office/powerpoint/2010/main" val="238813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E8C02-2860-8F4E-8FF1-37C792458CFD}"/>
              </a:ext>
            </a:extLst>
          </p:cNvPr>
          <p:cNvSpPr>
            <a:spLocks noGrp="1"/>
          </p:cNvSpPr>
          <p:nvPr>
            <p:ph type="title"/>
          </p:nvPr>
        </p:nvSpPr>
        <p:spPr>
          <a:xfrm>
            <a:off x="838200" y="365126"/>
            <a:ext cx="10515600" cy="887942"/>
          </a:xfrm>
        </p:spPr>
        <p:txBody>
          <a:bodyPr/>
          <a:lstStyle/>
          <a:p>
            <a:pPr algn="ctr"/>
            <a:r>
              <a:rPr lang="en-US" b="1" dirty="0">
                <a:solidFill>
                  <a:srgbClr val="7030A0"/>
                </a:solidFill>
              </a:rPr>
              <a:t>Big Data</a:t>
            </a:r>
          </a:p>
        </p:txBody>
      </p:sp>
      <p:sp>
        <p:nvSpPr>
          <p:cNvPr id="3" name="Content Placeholder 2">
            <a:extLst>
              <a:ext uri="{FF2B5EF4-FFF2-40B4-BE49-F238E27FC236}">
                <a16:creationId xmlns:a16="http://schemas.microsoft.com/office/drawing/2014/main" id="{D03675DA-6743-2947-A6F3-868A72B34D70}"/>
              </a:ext>
            </a:extLst>
          </p:cNvPr>
          <p:cNvSpPr>
            <a:spLocks noGrp="1"/>
          </p:cNvSpPr>
          <p:nvPr>
            <p:ph idx="1"/>
          </p:nvPr>
        </p:nvSpPr>
        <p:spPr>
          <a:xfrm>
            <a:off x="838200" y="1422400"/>
            <a:ext cx="10515600" cy="4754563"/>
          </a:xfrm>
        </p:spPr>
        <p:txBody>
          <a:bodyPr>
            <a:normAutofit lnSpcReduction="10000"/>
          </a:bodyPr>
          <a:lstStyle/>
          <a:p>
            <a:pPr marL="0" indent="0">
              <a:buNone/>
            </a:pPr>
            <a:r>
              <a:rPr lang="en-US" b="1" dirty="0"/>
              <a:t>Big data</a:t>
            </a:r>
          </a:p>
          <a:p>
            <a:pPr algn="just"/>
            <a:r>
              <a:rPr lang="en-US" dirty="0"/>
              <a:t>A set of data that cannot be managed, processed, or</a:t>
            </a:r>
          </a:p>
          <a:p>
            <a:pPr marL="0" indent="0" algn="just">
              <a:buNone/>
            </a:pPr>
            <a:r>
              <a:rPr lang="en-US" dirty="0"/>
              <a:t>analyzed with traditional software/algorithms within a reasonable amount of time.</a:t>
            </a:r>
          </a:p>
          <a:p>
            <a:pPr algn="just"/>
            <a:endParaRPr lang="en-US" dirty="0"/>
          </a:p>
          <a:p>
            <a:pPr marL="0" indent="0" algn="just">
              <a:buNone/>
            </a:pPr>
            <a:r>
              <a:rPr lang="en-US" dirty="0"/>
              <a:t>• Big data revolves around Volume Velocity Variety Value Veracity</a:t>
            </a:r>
          </a:p>
          <a:p>
            <a:pPr algn="just"/>
            <a:endParaRPr lang="en-US" dirty="0"/>
          </a:p>
          <a:p>
            <a:pPr algn="just"/>
            <a:r>
              <a:rPr lang="en-US" dirty="0">
                <a:solidFill>
                  <a:srgbClr val="FF0000"/>
                </a:solidFill>
              </a:rPr>
              <a:t>Walmart handles over one million purchase transactions per hour.</a:t>
            </a:r>
          </a:p>
          <a:p>
            <a:pPr algn="just"/>
            <a:endParaRPr lang="en-US" dirty="0">
              <a:solidFill>
                <a:srgbClr val="FF0000"/>
              </a:solidFill>
            </a:endParaRPr>
          </a:p>
          <a:p>
            <a:pPr algn="just"/>
            <a:r>
              <a:rPr lang="en-US" dirty="0">
                <a:solidFill>
                  <a:srgbClr val="FF0000"/>
                </a:solidFill>
              </a:rPr>
              <a:t>Facebook processes more than 250 million picture uploads per day.</a:t>
            </a:r>
          </a:p>
        </p:txBody>
      </p:sp>
    </p:spTree>
    <p:extLst>
      <p:ext uri="{BB962C8B-B14F-4D97-AF65-F5344CB8AC3E}">
        <p14:creationId xmlns:p14="http://schemas.microsoft.com/office/powerpoint/2010/main" val="2064467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F7F6-B9BE-F84F-94FC-8A7704AA69CF}"/>
              </a:ext>
            </a:extLst>
          </p:cNvPr>
          <p:cNvSpPr>
            <a:spLocks noGrp="1"/>
          </p:cNvSpPr>
          <p:nvPr>
            <p:ph type="title"/>
          </p:nvPr>
        </p:nvSpPr>
        <p:spPr>
          <a:xfrm>
            <a:off x="838200" y="365126"/>
            <a:ext cx="10515600" cy="718608"/>
          </a:xfrm>
        </p:spPr>
        <p:txBody>
          <a:bodyPr/>
          <a:lstStyle/>
          <a:p>
            <a:pPr algn="ctr"/>
            <a:r>
              <a:rPr lang="en-US" b="1" dirty="0">
                <a:solidFill>
                  <a:srgbClr val="7030A0"/>
                </a:solidFill>
              </a:rPr>
              <a:t>Statistics - Methods</a:t>
            </a:r>
          </a:p>
        </p:txBody>
      </p:sp>
      <p:sp>
        <p:nvSpPr>
          <p:cNvPr id="3" name="Content Placeholder 2">
            <a:extLst>
              <a:ext uri="{FF2B5EF4-FFF2-40B4-BE49-F238E27FC236}">
                <a16:creationId xmlns:a16="http://schemas.microsoft.com/office/drawing/2014/main" id="{7A9D9ED6-6C54-3E41-BA20-35793625D61E}"/>
              </a:ext>
            </a:extLst>
          </p:cNvPr>
          <p:cNvSpPr>
            <a:spLocks noGrp="1"/>
          </p:cNvSpPr>
          <p:nvPr>
            <p:ph idx="1"/>
          </p:nvPr>
        </p:nvSpPr>
        <p:spPr>
          <a:xfrm>
            <a:off x="838200" y="1270000"/>
            <a:ext cx="10515600" cy="4906963"/>
          </a:xfrm>
        </p:spPr>
        <p:txBody>
          <a:bodyPr>
            <a:normAutofit fontScale="70000" lnSpcReduction="20000"/>
          </a:bodyPr>
          <a:lstStyle/>
          <a:p>
            <a:pPr marL="0" indent="0">
              <a:buNone/>
            </a:pPr>
            <a:r>
              <a:rPr lang="en-US" b="1" dirty="0"/>
              <a:t>Classification</a:t>
            </a:r>
          </a:p>
          <a:p>
            <a:endParaRPr lang="en-US" dirty="0"/>
          </a:p>
          <a:p>
            <a:pPr marL="0" indent="0" algn="just">
              <a:buNone/>
            </a:pPr>
            <a:r>
              <a:rPr lang="en-US" dirty="0"/>
              <a:t>• Classification techniques helps in segmenting the customers into appropriate groups based on key characteristics.</a:t>
            </a:r>
          </a:p>
          <a:p>
            <a:pPr algn="just"/>
            <a:endParaRPr lang="en-US" dirty="0"/>
          </a:p>
          <a:p>
            <a:pPr marL="0" indent="0" algn="just">
              <a:buNone/>
            </a:pPr>
            <a:r>
              <a:rPr lang="en-US" dirty="0"/>
              <a:t>• For example, using appropriate statistical model, an organization could easily segment the customers into Long Term Customers, Medium Term Customers, and Brand Switchers.</a:t>
            </a:r>
          </a:p>
          <a:p>
            <a:pPr algn="just"/>
            <a:r>
              <a:rPr lang="en-IN" b="1" dirty="0"/>
              <a:t>Brand switching</a:t>
            </a:r>
            <a:r>
              <a:rPr lang="en-IN" dirty="0"/>
              <a:t> is the opposite of brand loyalty. It means that clients stop buying from a company and choose another brand with similar products.</a:t>
            </a:r>
          </a:p>
          <a:p>
            <a:pPr algn="just"/>
            <a:r>
              <a:rPr lang="en-IN" dirty="0"/>
              <a:t>Brand loyalty is </a:t>
            </a:r>
            <a:r>
              <a:rPr lang="en-IN" b="1" dirty="0"/>
              <a:t>the positive association consumers attach to a particular product or brand</a:t>
            </a:r>
            <a:r>
              <a:rPr lang="en-IN" dirty="0"/>
              <a:t>. Customers who exhibit brand loyalty are devoted to a product or service, which is demonstrated by their repeat purchases despite competitors' efforts to lure them away.</a:t>
            </a:r>
            <a:br>
              <a:rPr lang="en-IN" dirty="0"/>
            </a:br>
            <a:endParaRPr lang="en-US" dirty="0"/>
          </a:p>
          <a:p>
            <a:pPr marL="0" indent="0" algn="just">
              <a:buNone/>
            </a:pPr>
            <a:r>
              <a:rPr lang="en-US" dirty="0"/>
              <a:t>• Another application in this context is classifying customers into “Buyers and Non-Buyers.”</a:t>
            </a:r>
          </a:p>
          <a:p>
            <a:pPr algn="just"/>
            <a:endParaRPr lang="en-US" dirty="0"/>
          </a:p>
          <a:p>
            <a:pPr marL="0" indent="0" algn="just">
              <a:buNone/>
            </a:pPr>
            <a:r>
              <a:rPr lang="en-US" dirty="0"/>
              <a:t>• Classification helps professionals understand the customer behavior and position their products and brands using appropriate strategies.</a:t>
            </a:r>
          </a:p>
        </p:txBody>
      </p:sp>
    </p:spTree>
    <p:extLst>
      <p:ext uri="{BB962C8B-B14F-4D97-AF65-F5344CB8AC3E}">
        <p14:creationId xmlns:p14="http://schemas.microsoft.com/office/powerpoint/2010/main" val="759739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5746-7F7F-074A-9F6F-A593FCCF1F33}"/>
              </a:ext>
            </a:extLst>
          </p:cNvPr>
          <p:cNvSpPr>
            <a:spLocks noGrp="1"/>
          </p:cNvSpPr>
          <p:nvPr>
            <p:ph type="title"/>
          </p:nvPr>
        </p:nvSpPr>
        <p:spPr>
          <a:xfrm>
            <a:off x="838200" y="365126"/>
            <a:ext cx="10515600" cy="667808"/>
          </a:xfrm>
        </p:spPr>
        <p:txBody>
          <a:bodyPr>
            <a:normAutofit fontScale="90000"/>
          </a:bodyPr>
          <a:lstStyle/>
          <a:p>
            <a:pPr algn="ctr"/>
            <a:r>
              <a:rPr lang="en-US" b="1" dirty="0">
                <a:solidFill>
                  <a:srgbClr val="7030A0"/>
                </a:solidFill>
              </a:rPr>
              <a:t>Statistics - Methods</a:t>
            </a:r>
          </a:p>
        </p:txBody>
      </p:sp>
      <p:sp>
        <p:nvSpPr>
          <p:cNvPr id="3" name="Content Placeholder 2">
            <a:extLst>
              <a:ext uri="{FF2B5EF4-FFF2-40B4-BE49-F238E27FC236}">
                <a16:creationId xmlns:a16="http://schemas.microsoft.com/office/drawing/2014/main" id="{792F193E-2FFD-C449-A266-0B3C5DB9D558}"/>
              </a:ext>
            </a:extLst>
          </p:cNvPr>
          <p:cNvSpPr>
            <a:spLocks noGrp="1"/>
          </p:cNvSpPr>
          <p:nvPr>
            <p:ph idx="1"/>
          </p:nvPr>
        </p:nvSpPr>
        <p:spPr>
          <a:xfrm>
            <a:off x="838200" y="1202267"/>
            <a:ext cx="10515600" cy="4974696"/>
          </a:xfrm>
        </p:spPr>
        <p:txBody>
          <a:bodyPr>
            <a:normAutofit fontScale="85000" lnSpcReduction="10000"/>
          </a:bodyPr>
          <a:lstStyle/>
          <a:p>
            <a:pPr marL="0" indent="0">
              <a:buNone/>
            </a:pPr>
            <a:r>
              <a:rPr lang="en-US" b="1" dirty="0"/>
              <a:t>Pattern Recognition</a:t>
            </a:r>
          </a:p>
          <a:p>
            <a:endParaRPr lang="en-US" dirty="0"/>
          </a:p>
          <a:p>
            <a:pPr marL="0" indent="0" algn="just">
              <a:buNone/>
            </a:pPr>
            <a:r>
              <a:rPr lang="en-US" dirty="0"/>
              <a:t>• “A picture is worth thousand words” and it reveals hidden pattern in the data that could be leveraged by retail professionals. Pattern recognition techniques include Histogram, Box Plot, Scatter Plot and other Visual Analytics.</a:t>
            </a:r>
          </a:p>
          <a:p>
            <a:pPr algn="just"/>
            <a:endParaRPr lang="en-US" dirty="0"/>
          </a:p>
          <a:p>
            <a:pPr marL="0" indent="0" algn="just">
              <a:buNone/>
            </a:pPr>
            <a:r>
              <a:rPr lang="en-US" dirty="0"/>
              <a:t>• For example, histogram drawn for income of a particular class of customers may reveal a symmetrical bell curve pattern or may be left or right skewed.</a:t>
            </a:r>
          </a:p>
          <a:p>
            <a:pPr algn="just"/>
            <a:endParaRPr lang="en-US" dirty="0"/>
          </a:p>
          <a:p>
            <a:pPr marL="0" indent="0" algn="just">
              <a:buNone/>
            </a:pPr>
            <a:r>
              <a:rPr lang="en-US" dirty="0"/>
              <a:t>• Relationship between age and expenditure could be captured using a scatter plot.</a:t>
            </a:r>
          </a:p>
          <a:p>
            <a:pPr algn="just"/>
            <a:endParaRPr lang="en-US" dirty="0"/>
          </a:p>
          <a:p>
            <a:pPr marL="0" indent="0" algn="just">
              <a:buNone/>
            </a:pPr>
            <a:r>
              <a:rPr lang="en-US" dirty="0"/>
              <a:t>• Box Plot enables identification of outliers (extreme points) apart from providing the distribution pattern.</a:t>
            </a:r>
          </a:p>
        </p:txBody>
      </p:sp>
    </p:spTree>
    <p:extLst>
      <p:ext uri="{BB962C8B-B14F-4D97-AF65-F5344CB8AC3E}">
        <p14:creationId xmlns:p14="http://schemas.microsoft.com/office/powerpoint/2010/main" val="260893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00DEB-9AE8-B247-A285-A15EF5ADFF8D}"/>
              </a:ext>
            </a:extLst>
          </p:cNvPr>
          <p:cNvSpPr>
            <a:spLocks noGrp="1"/>
          </p:cNvSpPr>
          <p:nvPr>
            <p:ph type="title"/>
          </p:nvPr>
        </p:nvSpPr>
        <p:spPr>
          <a:xfrm>
            <a:off x="838200" y="365125"/>
            <a:ext cx="10515600" cy="854075"/>
          </a:xfrm>
        </p:spPr>
        <p:txBody>
          <a:bodyPr/>
          <a:lstStyle/>
          <a:p>
            <a:pPr algn="ctr"/>
            <a:r>
              <a:rPr lang="en-US" b="1" dirty="0">
                <a:solidFill>
                  <a:srgbClr val="7030A0"/>
                </a:solidFill>
              </a:rPr>
              <a:t>Statistics - Methods</a:t>
            </a:r>
          </a:p>
        </p:txBody>
      </p:sp>
      <p:sp>
        <p:nvSpPr>
          <p:cNvPr id="3" name="Content Placeholder 2">
            <a:extLst>
              <a:ext uri="{FF2B5EF4-FFF2-40B4-BE49-F238E27FC236}">
                <a16:creationId xmlns:a16="http://schemas.microsoft.com/office/drawing/2014/main" id="{A71235F6-5CDE-1546-BB7F-519F3E9BAEB1}"/>
              </a:ext>
            </a:extLst>
          </p:cNvPr>
          <p:cNvSpPr>
            <a:spLocks noGrp="1"/>
          </p:cNvSpPr>
          <p:nvPr>
            <p:ph idx="1"/>
          </p:nvPr>
        </p:nvSpPr>
        <p:spPr>
          <a:xfrm>
            <a:off x="838200" y="1219200"/>
            <a:ext cx="10515600" cy="4957763"/>
          </a:xfrm>
        </p:spPr>
        <p:txBody>
          <a:bodyPr>
            <a:normAutofit fontScale="85000" lnSpcReduction="20000"/>
          </a:bodyPr>
          <a:lstStyle/>
          <a:p>
            <a:pPr marL="0" indent="0">
              <a:buNone/>
            </a:pPr>
            <a:r>
              <a:rPr lang="en-US" b="1" dirty="0"/>
              <a:t>Association</a:t>
            </a:r>
          </a:p>
          <a:p>
            <a:endParaRPr lang="en-US" dirty="0"/>
          </a:p>
          <a:p>
            <a:pPr marL="0" indent="0" algn="just">
              <a:buNone/>
            </a:pPr>
            <a:r>
              <a:rPr lang="en-US" dirty="0"/>
              <a:t>• </a:t>
            </a:r>
            <a:r>
              <a:rPr lang="en-US" dirty="0">
                <a:latin typeface="Times New Roman" panose="02020603050405020304" pitchFamily="18" charset="0"/>
                <a:cs typeface="Times New Roman" panose="02020603050405020304" pitchFamily="18" charset="0"/>
              </a:rPr>
              <a:t>Association Analysis helps in determining which of the items go together. Association rules include a set of analytics that focuses on discovering relationships that exist among specific objects.</a:t>
            </a: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In this context, market basket analysis refers to an association rule that generates the probability for an outcome.</a:t>
            </a: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Market basket analysis is a data mining technique used by retailers to increase sales by better understanding customer purchasing patterns. It involves </a:t>
            </a:r>
            <a:r>
              <a:rPr lang="en-IN" dirty="0" err="1">
                <a:latin typeface="Times New Roman" panose="02020603050405020304" pitchFamily="18" charset="0"/>
                <a:cs typeface="Times New Roman" panose="02020603050405020304" pitchFamily="18" charset="0"/>
              </a:rPr>
              <a:t>analyzing</a:t>
            </a:r>
            <a:r>
              <a:rPr lang="en-IN" dirty="0">
                <a:latin typeface="Times New Roman" panose="02020603050405020304" pitchFamily="18" charset="0"/>
                <a:cs typeface="Times New Roman" panose="02020603050405020304" pitchFamily="18" charset="0"/>
              </a:rPr>
              <a:t> large data sets, such as purchase history, to reveal product groupings, as well as products that are likely to be purchased together.</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For example, market basket analysis may lead to a finding that if customers buy coffee, there is a 40% probability that they also buy bread.</a:t>
            </a:r>
          </a:p>
        </p:txBody>
      </p:sp>
    </p:spTree>
    <p:extLst>
      <p:ext uri="{BB962C8B-B14F-4D97-AF65-F5344CB8AC3E}">
        <p14:creationId xmlns:p14="http://schemas.microsoft.com/office/powerpoint/2010/main" val="421962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76EF-D411-464E-BF63-7F829299F826}"/>
              </a:ext>
            </a:extLst>
          </p:cNvPr>
          <p:cNvSpPr>
            <a:spLocks noGrp="1"/>
          </p:cNvSpPr>
          <p:nvPr>
            <p:ph type="title"/>
          </p:nvPr>
        </p:nvSpPr>
        <p:spPr>
          <a:xfrm>
            <a:off x="838200" y="365126"/>
            <a:ext cx="10515600" cy="430742"/>
          </a:xfrm>
        </p:spPr>
        <p:txBody>
          <a:bodyPr>
            <a:normAutofit fontScale="90000"/>
          </a:bodyPr>
          <a:lstStyle/>
          <a:p>
            <a:pPr algn="ctr"/>
            <a:r>
              <a:rPr lang="en-US" b="1" dirty="0">
                <a:solidFill>
                  <a:srgbClr val="7030A0"/>
                </a:solidFill>
              </a:rPr>
              <a:t>Statistics - Methods</a:t>
            </a:r>
          </a:p>
        </p:txBody>
      </p:sp>
      <p:sp>
        <p:nvSpPr>
          <p:cNvPr id="3" name="Content Placeholder 2">
            <a:extLst>
              <a:ext uri="{FF2B5EF4-FFF2-40B4-BE49-F238E27FC236}">
                <a16:creationId xmlns:a16="http://schemas.microsoft.com/office/drawing/2014/main" id="{184464E2-1B06-2042-BC55-B5DD40CC78C9}"/>
              </a:ext>
            </a:extLst>
          </p:cNvPr>
          <p:cNvSpPr>
            <a:spLocks noGrp="1"/>
          </p:cNvSpPr>
          <p:nvPr>
            <p:ph idx="1"/>
          </p:nvPr>
        </p:nvSpPr>
        <p:spPr>
          <a:xfrm>
            <a:off x="838200" y="795868"/>
            <a:ext cx="10515600" cy="5381095"/>
          </a:xfrm>
        </p:spPr>
        <p:txBody>
          <a:bodyPr>
            <a:normAutofit fontScale="92500" lnSpcReduction="10000"/>
          </a:bodyPr>
          <a:lstStyle/>
          <a:p>
            <a:pPr marL="0" indent="0">
              <a:buNone/>
            </a:pPr>
            <a:r>
              <a:rPr lang="en-US" b="1" dirty="0"/>
              <a:t>Predictive Modeling</a:t>
            </a:r>
            <a:endParaRPr lang="en-US" dirty="0"/>
          </a:p>
          <a:p>
            <a:pPr marL="0" indent="0" algn="just">
              <a:buNone/>
            </a:pPr>
            <a:r>
              <a:rPr lang="en-US" dirty="0"/>
              <a:t>• Both customer segmentation as well as identifying and targeting most profitable customers can be facilitated by predictive models.</a:t>
            </a:r>
          </a:p>
          <a:p>
            <a:pPr algn="just"/>
            <a:endParaRPr lang="en-US" dirty="0"/>
          </a:p>
          <a:p>
            <a:pPr marL="0" indent="0" algn="just">
              <a:buNone/>
            </a:pPr>
            <a:r>
              <a:rPr lang="en-US" dirty="0"/>
              <a:t>• Regression can be used for predicting the amount of expenditure on a particular product based on input variables income, age, and gender.</a:t>
            </a:r>
          </a:p>
          <a:p>
            <a:pPr algn="just"/>
            <a:endParaRPr lang="en-US" dirty="0"/>
          </a:p>
          <a:p>
            <a:pPr marL="0" indent="0" algn="just">
              <a:buNone/>
            </a:pPr>
            <a:r>
              <a:rPr lang="en-US" dirty="0"/>
              <a:t>• Organizations can leverage on other advanced models that comprise Logistic Regression, and Neural Networks for predicting a target variable as well as classifying and predicting into which group the consumer belongs to.</a:t>
            </a:r>
          </a:p>
          <a:p>
            <a:pPr marL="0" indent="0" algn="just">
              <a:buNone/>
            </a:pPr>
            <a:endParaRPr lang="en-US" dirty="0"/>
          </a:p>
          <a:p>
            <a:pPr marL="0" indent="0" algn="just">
              <a:buNone/>
            </a:pPr>
            <a:r>
              <a:rPr lang="en-US" dirty="0"/>
              <a:t>• For example, these models can classify and predict buyers and non-buyers, and defaulters and non-defaulters on credit card loan.</a:t>
            </a:r>
          </a:p>
          <a:p>
            <a:pPr marL="0" indent="0" algn="just">
              <a:buNone/>
            </a:pPr>
            <a:endParaRPr lang="en-US" dirty="0"/>
          </a:p>
        </p:txBody>
      </p:sp>
    </p:spTree>
    <p:extLst>
      <p:ext uri="{BB962C8B-B14F-4D97-AF65-F5344CB8AC3E}">
        <p14:creationId xmlns:p14="http://schemas.microsoft.com/office/powerpoint/2010/main" val="380485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39F7-0701-694E-8816-FA44BFAC887A}"/>
              </a:ext>
            </a:extLst>
          </p:cNvPr>
          <p:cNvSpPr>
            <a:spLocks noGrp="1"/>
          </p:cNvSpPr>
          <p:nvPr>
            <p:ph type="title"/>
          </p:nvPr>
        </p:nvSpPr>
        <p:spPr>
          <a:xfrm>
            <a:off x="838200" y="365126"/>
            <a:ext cx="10515600" cy="786342"/>
          </a:xfrm>
        </p:spPr>
        <p:txBody>
          <a:bodyPr/>
          <a:lstStyle/>
          <a:p>
            <a:pPr algn="ctr"/>
            <a:r>
              <a:rPr lang="en-US" b="1" dirty="0">
                <a:solidFill>
                  <a:srgbClr val="7030A0"/>
                </a:solidFill>
              </a:rPr>
              <a:t>Types of Statistics</a:t>
            </a:r>
          </a:p>
        </p:txBody>
      </p:sp>
      <p:sp>
        <p:nvSpPr>
          <p:cNvPr id="3" name="Content Placeholder 2">
            <a:extLst>
              <a:ext uri="{FF2B5EF4-FFF2-40B4-BE49-F238E27FC236}">
                <a16:creationId xmlns:a16="http://schemas.microsoft.com/office/drawing/2014/main" id="{E0B462F2-7DCA-4041-84B3-144E92121F4C}"/>
              </a:ext>
            </a:extLst>
          </p:cNvPr>
          <p:cNvSpPr>
            <a:spLocks noGrp="1"/>
          </p:cNvSpPr>
          <p:nvPr>
            <p:ph idx="1"/>
          </p:nvPr>
        </p:nvSpPr>
        <p:spPr>
          <a:xfrm>
            <a:off x="838200" y="1151468"/>
            <a:ext cx="10515600" cy="5025495"/>
          </a:xfrm>
        </p:spPr>
        <p:txBody>
          <a:bodyPr/>
          <a:lstStyle/>
          <a:p>
            <a:pPr algn="just"/>
            <a:r>
              <a:rPr lang="en-US" b="1" dirty="0"/>
              <a:t>Descriptive Statistics </a:t>
            </a:r>
            <a:r>
              <a:rPr lang="en-US" dirty="0"/>
              <a:t>is concerned with Data Summarization, Graphs/Charts, and Tables</a:t>
            </a:r>
          </a:p>
          <a:p>
            <a:pPr algn="just"/>
            <a:endParaRPr lang="en-US" dirty="0"/>
          </a:p>
          <a:p>
            <a:pPr algn="just"/>
            <a:r>
              <a:rPr lang="en-US" b="1" dirty="0"/>
              <a:t>Inferential Statistics </a:t>
            </a:r>
            <a:r>
              <a:rPr lang="en-US" dirty="0"/>
              <a:t>is a method used to talk about a Population Parameter from a Sample</a:t>
            </a:r>
          </a:p>
        </p:txBody>
      </p:sp>
    </p:spTree>
    <p:extLst>
      <p:ext uri="{BB962C8B-B14F-4D97-AF65-F5344CB8AC3E}">
        <p14:creationId xmlns:p14="http://schemas.microsoft.com/office/powerpoint/2010/main" val="537135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9402-F950-7940-859A-8959727EFF22}"/>
              </a:ext>
            </a:extLst>
          </p:cNvPr>
          <p:cNvSpPr>
            <a:spLocks noGrp="1"/>
          </p:cNvSpPr>
          <p:nvPr>
            <p:ph type="title"/>
          </p:nvPr>
        </p:nvSpPr>
        <p:spPr>
          <a:xfrm>
            <a:off x="838200" y="457200"/>
            <a:ext cx="10515600" cy="592668"/>
          </a:xfrm>
        </p:spPr>
        <p:txBody>
          <a:bodyPr>
            <a:normAutofit fontScale="90000"/>
          </a:bodyPr>
          <a:lstStyle/>
          <a:p>
            <a:pPr algn="ctr"/>
            <a:br>
              <a:rPr lang="en-US" dirty="0"/>
            </a:br>
            <a:r>
              <a:rPr lang="en-US" b="1" dirty="0">
                <a:solidFill>
                  <a:srgbClr val="7030A0"/>
                </a:solidFill>
              </a:rPr>
              <a:t>Population, Sample, Statistic</a:t>
            </a:r>
            <a:br>
              <a:rPr lang="en-US" dirty="0"/>
            </a:br>
            <a:endParaRPr lang="en-US" dirty="0"/>
          </a:p>
        </p:txBody>
      </p:sp>
      <p:sp>
        <p:nvSpPr>
          <p:cNvPr id="3" name="Content Placeholder 2">
            <a:extLst>
              <a:ext uri="{FF2B5EF4-FFF2-40B4-BE49-F238E27FC236}">
                <a16:creationId xmlns:a16="http://schemas.microsoft.com/office/drawing/2014/main" id="{7043E59D-0DA6-BD48-9AF2-6D8CAAD5C539}"/>
              </a:ext>
            </a:extLst>
          </p:cNvPr>
          <p:cNvSpPr>
            <a:spLocks noGrp="1"/>
          </p:cNvSpPr>
          <p:nvPr>
            <p:ph idx="1"/>
          </p:nvPr>
        </p:nvSpPr>
        <p:spPr>
          <a:xfrm>
            <a:off x="838200" y="1049868"/>
            <a:ext cx="10515600" cy="5127095"/>
          </a:xfrm>
        </p:spPr>
        <p:txBody>
          <a:bodyPr>
            <a:normAutofit/>
          </a:bodyPr>
          <a:lstStyle/>
          <a:p>
            <a:pPr algn="just"/>
            <a:r>
              <a:rPr lang="en-US" dirty="0"/>
              <a:t>A Population is the universe of possible data for a specified object. Example: People who have visited or will visit a website.</a:t>
            </a:r>
          </a:p>
          <a:p>
            <a:pPr algn="just"/>
            <a:endParaRPr lang="en-US" dirty="0"/>
          </a:p>
          <a:p>
            <a:pPr algn="just"/>
            <a:endParaRPr lang="en-US" dirty="0"/>
          </a:p>
          <a:p>
            <a:pPr algn="just"/>
            <a:r>
              <a:rPr lang="en-US" dirty="0"/>
              <a:t>A Sample is a selection of observations from a population. </a:t>
            </a:r>
          </a:p>
          <a:p>
            <a:pPr marL="0" indent="0" algn="just">
              <a:buNone/>
            </a:pPr>
            <a:r>
              <a:rPr lang="en-US" dirty="0"/>
              <a:t>   Example: People (or IP addresses) who visited a website on a specific day.</a:t>
            </a:r>
          </a:p>
          <a:p>
            <a:pPr algn="just"/>
            <a:endParaRPr lang="en-US" dirty="0"/>
          </a:p>
          <a:p>
            <a:pPr algn="just"/>
            <a:r>
              <a:rPr lang="en-US" dirty="0"/>
              <a:t>A Statistic is a numerical value associated with an observed sample. Example: The average amount of time people spent on a website on a specific day.</a:t>
            </a:r>
          </a:p>
        </p:txBody>
      </p:sp>
    </p:spTree>
    <p:extLst>
      <p:ext uri="{BB962C8B-B14F-4D97-AF65-F5344CB8AC3E}">
        <p14:creationId xmlns:p14="http://schemas.microsoft.com/office/powerpoint/2010/main" val="2849953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431F-5E22-E64F-B335-1CAB62D62989}"/>
              </a:ext>
            </a:extLst>
          </p:cNvPr>
          <p:cNvSpPr>
            <a:spLocks noGrp="1"/>
          </p:cNvSpPr>
          <p:nvPr>
            <p:ph type="title"/>
          </p:nvPr>
        </p:nvSpPr>
        <p:spPr>
          <a:xfrm>
            <a:off x="838200" y="365125"/>
            <a:ext cx="10515600" cy="701675"/>
          </a:xfrm>
        </p:spPr>
        <p:txBody>
          <a:bodyPr/>
          <a:lstStyle/>
          <a:p>
            <a:pPr algn="ctr"/>
            <a:r>
              <a:rPr lang="en-US" b="1" dirty="0">
                <a:solidFill>
                  <a:srgbClr val="7030A0"/>
                </a:solidFill>
              </a:rPr>
              <a:t>Outline</a:t>
            </a:r>
          </a:p>
        </p:txBody>
      </p:sp>
      <p:sp>
        <p:nvSpPr>
          <p:cNvPr id="3" name="Content Placeholder 2">
            <a:extLst>
              <a:ext uri="{FF2B5EF4-FFF2-40B4-BE49-F238E27FC236}">
                <a16:creationId xmlns:a16="http://schemas.microsoft.com/office/drawing/2014/main" id="{26AB7CD4-029D-2942-AEAE-E0085861D41D}"/>
              </a:ext>
            </a:extLst>
          </p:cNvPr>
          <p:cNvSpPr>
            <a:spLocks noGrp="1"/>
          </p:cNvSpPr>
          <p:nvPr>
            <p:ph idx="1"/>
          </p:nvPr>
        </p:nvSpPr>
        <p:spPr>
          <a:xfrm>
            <a:off x="838200" y="1253067"/>
            <a:ext cx="10515600" cy="4923896"/>
          </a:xfrm>
        </p:spPr>
        <p:txBody>
          <a:bodyPr>
            <a:normAutofit lnSpcReduction="10000"/>
          </a:bodyPr>
          <a:lstStyle/>
          <a:p>
            <a:endParaRPr lang="en-US" dirty="0"/>
          </a:p>
          <a:p>
            <a:pPr marL="0" indent="0">
              <a:buNone/>
            </a:pPr>
            <a:r>
              <a:rPr lang="en-US" dirty="0"/>
              <a:t>• Measures of Central tendency: Mean, Mode, Median</a:t>
            </a:r>
          </a:p>
          <a:p>
            <a:pPr marL="0" indent="0">
              <a:buNone/>
            </a:pPr>
            <a:endParaRPr lang="en-US" dirty="0"/>
          </a:p>
          <a:p>
            <a:r>
              <a:rPr lang="en-US" dirty="0"/>
              <a:t>Histograms</a:t>
            </a:r>
          </a:p>
          <a:p>
            <a:endParaRPr lang="en-US" dirty="0"/>
          </a:p>
          <a:p>
            <a:pPr marL="0" indent="0">
              <a:buNone/>
            </a:pPr>
            <a:r>
              <a:rPr lang="en-US" dirty="0"/>
              <a:t>• Measures of Dispersion: Range, IQR, Variance, Standard deviation</a:t>
            </a:r>
          </a:p>
          <a:p>
            <a:endParaRPr lang="en-US" dirty="0"/>
          </a:p>
          <a:p>
            <a:pPr marL="0" indent="0">
              <a:buNone/>
            </a:pPr>
            <a:r>
              <a:rPr lang="en-US" dirty="0"/>
              <a:t>• Normal distribution</a:t>
            </a:r>
          </a:p>
          <a:p>
            <a:endParaRPr lang="en-US" dirty="0"/>
          </a:p>
          <a:p>
            <a:pPr marL="0" indent="0">
              <a:buNone/>
            </a:pPr>
            <a:r>
              <a:rPr lang="en-US" dirty="0"/>
              <a:t>• Five number summary, Boxplots.</a:t>
            </a:r>
          </a:p>
        </p:txBody>
      </p:sp>
    </p:spTree>
    <p:extLst>
      <p:ext uri="{BB962C8B-B14F-4D97-AF65-F5344CB8AC3E}">
        <p14:creationId xmlns:p14="http://schemas.microsoft.com/office/powerpoint/2010/main" val="2592105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CEE08-C264-F048-9927-A3C49D5858E1}"/>
              </a:ext>
            </a:extLst>
          </p:cNvPr>
          <p:cNvSpPr>
            <a:spLocks noGrp="1"/>
          </p:cNvSpPr>
          <p:nvPr>
            <p:ph type="title"/>
          </p:nvPr>
        </p:nvSpPr>
        <p:spPr/>
        <p:txBody>
          <a:bodyPr/>
          <a:lstStyle/>
          <a:p>
            <a:pPr algn="ctr"/>
            <a:r>
              <a:rPr lang="en-US" dirty="0">
                <a:solidFill>
                  <a:srgbClr val="7030A0"/>
                </a:solidFill>
              </a:rPr>
              <a:t>Outline</a:t>
            </a:r>
            <a:br>
              <a:rPr lang="en-US" dirty="0"/>
            </a:br>
            <a:endParaRPr lang="en-US" dirty="0"/>
          </a:p>
        </p:txBody>
      </p:sp>
      <p:sp>
        <p:nvSpPr>
          <p:cNvPr id="3" name="Content Placeholder 2">
            <a:extLst>
              <a:ext uri="{FF2B5EF4-FFF2-40B4-BE49-F238E27FC236}">
                <a16:creationId xmlns:a16="http://schemas.microsoft.com/office/drawing/2014/main" id="{872A28AF-0967-3B42-A466-D0C9FF1BCF12}"/>
              </a:ext>
            </a:extLst>
          </p:cNvPr>
          <p:cNvSpPr>
            <a:spLocks noGrp="1"/>
          </p:cNvSpPr>
          <p:nvPr>
            <p:ph idx="1"/>
          </p:nvPr>
        </p:nvSpPr>
        <p:spPr/>
        <p:txBody>
          <a:bodyPr>
            <a:normAutofit/>
          </a:bodyPr>
          <a:lstStyle/>
          <a:p>
            <a:pPr marL="0" indent="0">
              <a:buNone/>
            </a:pPr>
            <a:r>
              <a:rPr lang="en-US" dirty="0"/>
              <a:t>1. Why Statistics</a:t>
            </a:r>
          </a:p>
          <a:p>
            <a:endParaRPr lang="en-US" dirty="0"/>
          </a:p>
          <a:p>
            <a:pPr marL="0" indent="0">
              <a:buNone/>
            </a:pPr>
            <a:r>
              <a:rPr lang="en-US" dirty="0"/>
              <a:t>2. Statistical Methods</a:t>
            </a:r>
          </a:p>
          <a:p>
            <a:endParaRPr lang="en-US" dirty="0"/>
          </a:p>
          <a:p>
            <a:pPr marL="0" indent="0">
              <a:buNone/>
            </a:pPr>
            <a:r>
              <a:rPr lang="en-US" dirty="0"/>
              <a:t>3. Types of Statistics - Descriptive and Inferential Statistics</a:t>
            </a:r>
          </a:p>
          <a:p>
            <a:endParaRPr lang="en-US" dirty="0"/>
          </a:p>
          <a:p>
            <a:pPr marL="0" indent="0">
              <a:buNone/>
            </a:pPr>
            <a:r>
              <a:rPr lang="en-US" dirty="0"/>
              <a:t>4. Types of Datasets</a:t>
            </a:r>
          </a:p>
          <a:p>
            <a:endParaRPr lang="en-US" dirty="0"/>
          </a:p>
          <a:p>
            <a:pPr marL="0" indent="0">
              <a:buNone/>
            </a:pPr>
            <a:endParaRPr lang="en-US" dirty="0"/>
          </a:p>
        </p:txBody>
      </p:sp>
    </p:spTree>
    <p:extLst>
      <p:ext uri="{BB962C8B-B14F-4D97-AF65-F5344CB8AC3E}">
        <p14:creationId xmlns:p14="http://schemas.microsoft.com/office/powerpoint/2010/main" val="1479933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5DF0-0389-4347-8840-6223FD806B5D}"/>
              </a:ext>
            </a:extLst>
          </p:cNvPr>
          <p:cNvSpPr>
            <a:spLocks noGrp="1"/>
          </p:cNvSpPr>
          <p:nvPr>
            <p:ph type="title"/>
          </p:nvPr>
        </p:nvSpPr>
        <p:spPr/>
        <p:txBody>
          <a:bodyPr/>
          <a:lstStyle/>
          <a:p>
            <a:pPr algn="ctr"/>
            <a:r>
              <a:rPr lang="en-US" b="1" dirty="0">
                <a:solidFill>
                  <a:srgbClr val="7030A0"/>
                </a:solidFill>
              </a:rPr>
              <a:t>Frequency Distribution</a:t>
            </a:r>
            <a:br>
              <a:rPr lang="en-US" dirty="0"/>
            </a:br>
            <a:endParaRPr lang="en-US" dirty="0"/>
          </a:p>
        </p:txBody>
      </p:sp>
      <p:sp>
        <p:nvSpPr>
          <p:cNvPr id="3" name="Content Placeholder 2">
            <a:extLst>
              <a:ext uri="{FF2B5EF4-FFF2-40B4-BE49-F238E27FC236}">
                <a16:creationId xmlns:a16="http://schemas.microsoft.com/office/drawing/2014/main" id="{D8B67212-2167-9449-A240-386F59B6C023}"/>
              </a:ext>
            </a:extLst>
          </p:cNvPr>
          <p:cNvSpPr>
            <a:spLocks noGrp="1"/>
          </p:cNvSpPr>
          <p:nvPr>
            <p:ph idx="1"/>
          </p:nvPr>
        </p:nvSpPr>
        <p:spPr/>
        <p:txBody>
          <a:bodyPr/>
          <a:lstStyle/>
          <a:p>
            <a:pPr algn="just"/>
            <a:endParaRPr lang="en-US" dirty="0"/>
          </a:p>
          <a:p>
            <a:pPr algn="just"/>
            <a:r>
              <a:rPr lang="en-US" dirty="0"/>
              <a:t>In simple terms, frequency distribution is a summarized table in which raw data are arranged into classes and frequencies.</a:t>
            </a:r>
          </a:p>
          <a:p>
            <a:pPr algn="just"/>
            <a:endParaRPr lang="en-US" dirty="0"/>
          </a:p>
          <a:p>
            <a:pPr algn="just"/>
            <a:r>
              <a:rPr lang="en-US" dirty="0"/>
              <a:t>Frequency distribution focuses on classifying raw data into information. It is a widely used data reduction technique in descriptive statistics.</a:t>
            </a:r>
          </a:p>
        </p:txBody>
      </p:sp>
    </p:spTree>
    <p:extLst>
      <p:ext uri="{BB962C8B-B14F-4D97-AF65-F5344CB8AC3E}">
        <p14:creationId xmlns:p14="http://schemas.microsoft.com/office/powerpoint/2010/main" val="1074970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60AE-84E4-C846-9112-12A5DB063470}"/>
              </a:ext>
            </a:extLst>
          </p:cNvPr>
          <p:cNvSpPr>
            <a:spLocks noGrp="1"/>
          </p:cNvSpPr>
          <p:nvPr>
            <p:ph type="title"/>
          </p:nvPr>
        </p:nvSpPr>
        <p:spPr>
          <a:xfrm>
            <a:off x="838200" y="365126"/>
            <a:ext cx="10515600" cy="718608"/>
          </a:xfrm>
        </p:spPr>
        <p:txBody>
          <a:bodyPr>
            <a:normAutofit fontScale="90000"/>
          </a:bodyPr>
          <a:lstStyle/>
          <a:p>
            <a:pPr algn="ctr"/>
            <a:br>
              <a:rPr lang="en-US" dirty="0">
                <a:solidFill>
                  <a:srgbClr val="7030A0"/>
                </a:solidFill>
              </a:rPr>
            </a:br>
            <a:r>
              <a:rPr lang="en-US" b="1" dirty="0">
                <a:solidFill>
                  <a:srgbClr val="7030A0"/>
                </a:solidFill>
              </a:rPr>
              <a:t>Histogram</a:t>
            </a:r>
            <a:br>
              <a:rPr lang="en-US" dirty="0"/>
            </a:br>
            <a:endParaRPr lang="en-US" dirty="0"/>
          </a:p>
        </p:txBody>
      </p:sp>
      <p:sp>
        <p:nvSpPr>
          <p:cNvPr id="3" name="Content Placeholder 2">
            <a:extLst>
              <a:ext uri="{FF2B5EF4-FFF2-40B4-BE49-F238E27FC236}">
                <a16:creationId xmlns:a16="http://schemas.microsoft.com/office/drawing/2014/main" id="{223E4413-DBBB-DC42-A376-6AD25412FBFD}"/>
              </a:ext>
            </a:extLst>
          </p:cNvPr>
          <p:cNvSpPr>
            <a:spLocks noGrp="1"/>
          </p:cNvSpPr>
          <p:nvPr>
            <p:ph idx="1"/>
          </p:nvPr>
        </p:nvSpPr>
        <p:spPr>
          <a:xfrm>
            <a:off x="838200" y="1083734"/>
            <a:ext cx="10515600" cy="5093229"/>
          </a:xfrm>
        </p:spPr>
        <p:txBody>
          <a:bodyPr/>
          <a:lstStyle/>
          <a:p>
            <a:pPr marL="0" indent="0">
              <a:buNone/>
            </a:pPr>
            <a:endParaRPr lang="en-US" dirty="0"/>
          </a:p>
          <a:p>
            <a:pPr algn="just"/>
            <a:r>
              <a:rPr lang="en-US" dirty="0"/>
              <a:t>Histogram (also known as frequency histogram) is a snap shot of the frequency distribution.</a:t>
            </a:r>
          </a:p>
          <a:p>
            <a:endParaRPr lang="en-US" dirty="0"/>
          </a:p>
          <a:p>
            <a:endParaRPr lang="en-US" dirty="0"/>
          </a:p>
          <a:p>
            <a:endParaRPr lang="en-US" dirty="0"/>
          </a:p>
          <a:p>
            <a:endParaRPr lang="en-US" dirty="0"/>
          </a:p>
          <a:p>
            <a:pPr algn="just"/>
            <a:r>
              <a:rPr lang="en-US" dirty="0"/>
              <a:t>Histogram is a graphical representation of the frequency distribution in which the X-axis represents the classes and the Y-axis represents the frequencies in bars Histogram depicts the pattern of the distribution emerging from the characteristic being measured.</a:t>
            </a:r>
          </a:p>
        </p:txBody>
      </p:sp>
      <p:pic>
        <p:nvPicPr>
          <p:cNvPr id="5" name="Picture 4">
            <a:extLst>
              <a:ext uri="{FF2B5EF4-FFF2-40B4-BE49-F238E27FC236}">
                <a16:creationId xmlns:a16="http://schemas.microsoft.com/office/drawing/2014/main" id="{2A78AAB1-A4D8-C04E-87D0-070E767FE64F}"/>
              </a:ext>
            </a:extLst>
          </p:cNvPr>
          <p:cNvPicPr>
            <a:picLocks noChangeAspect="1"/>
          </p:cNvPicPr>
          <p:nvPr/>
        </p:nvPicPr>
        <p:blipFill>
          <a:blip r:embed="rId2"/>
          <a:stretch>
            <a:fillRect/>
          </a:stretch>
        </p:blipFill>
        <p:spPr>
          <a:xfrm>
            <a:off x="4944533" y="2256367"/>
            <a:ext cx="3556000" cy="2146300"/>
          </a:xfrm>
          <a:prstGeom prst="rect">
            <a:avLst/>
          </a:prstGeom>
        </p:spPr>
      </p:pic>
    </p:spTree>
    <p:extLst>
      <p:ext uri="{BB962C8B-B14F-4D97-AF65-F5344CB8AC3E}">
        <p14:creationId xmlns:p14="http://schemas.microsoft.com/office/powerpoint/2010/main" val="2624479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27122-14DF-D248-A46E-C87A70E16332}"/>
              </a:ext>
            </a:extLst>
          </p:cNvPr>
          <p:cNvSpPr>
            <a:spLocks noGrp="1"/>
          </p:cNvSpPr>
          <p:nvPr>
            <p:ph type="title"/>
          </p:nvPr>
        </p:nvSpPr>
        <p:spPr/>
        <p:txBody>
          <a:bodyPr/>
          <a:lstStyle/>
          <a:p>
            <a:pPr algn="ctr"/>
            <a:r>
              <a:rPr lang="en-US" b="1" dirty="0">
                <a:solidFill>
                  <a:srgbClr val="7030A0"/>
                </a:solidFill>
              </a:rPr>
              <a:t>Histogram</a:t>
            </a:r>
          </a:p>
        </p:txBody>
      </p:sp>
      <p:sp>
        <p:nvSpPr>
          <p:cNvPr id="3" name="Content Placeholder 2">
            <a:extLst>
              <a:ext uri="{FF2B5EF4-FFF2-40B4-BE49-F238E27FC236}">
                <a16:creationId xmlns:a16="http://schemas.microsoft.com/office/drawing/2014/main" id="{134BF6E1-897F-954E-89A3-9AEDBA7141F4}"/>
              </a:ext>
            </a:extLst>
          </p:cNvPr>
          <p:cNvSpPr>
            <a:spLocks noGrp="1"/>
          </p:cNvSpPr>
          <p:nvPr>
            <p:ph idx="1"/>
          </p:nvPr>
        </p:nvSpPr>
        <p:spPr/>
        <p:txBody>
          <a:bodyPr/>
          <a:lstStyle/>
          <a:p>
            <a:pPr marL="0" indent="0" algn="just">
              <a:buNone/>
            </a:pPr>
            <a:r>
              <a:rPr lang="en-IN" b="1" dirty="0"/>
              <a:t>Here's How to Calculate the Number of Bins and the Bin Width for a Histogram</a:t>
            </a:r>
          </a:p>
          <a:p>
            <a:pPr algn="just"/>
            <a:r>
              <a:rPr lang="en-IN" b="1" dirty="0"/>
              <a:t>Count the number of data points.</a:t>
            </a:r>
            <a:endParaRPr lang="en-IN" dirty="0"/>
          </a:p>
          <a:p>
            <a:pPr algn="just"/>
            <a:r>
              <a:rPr lang="en-IN" b="1" dirty="0"/>
              <a:t>Calculate the number of bins</a:t>
            </a:r>
            <a:r>
              <a:rPr lang="en-IN" dirty="0"/>
              <a:t> by taking the square root of the number of data points and round up.</a:t>
            </a:r>
          </a:p>
          <a:p>
            <a:pPr algn="just"/>
            <a:r>
              <a:rPr lang="en-IN" b="1" dirty="0"/>
              <a:t>Calculate the bin width</a:t>
            </a:r>
            <a:r>
              <a:rPr lang="en-IN" dirty="0"/>
              <a:t> by dividing the specification tolerance or range (USL-LSL or Max-Min value) by the # of bins.</a:t>
            </a:r>
          </a:p>
          <a:p>
            <a:pPr marL="0" indent="0" algn="just">
              <a:buNone/>
            </a:pPr>
            <a:br>
              <a:rPr lang="en-IN" dirty="0"/>
            </a:br>
            <a:endParaRPr lang="en-US" dirty="0"/>
          </a:p>
        </p:txBody>
      </p:sp>
    </p:spTree>
    <p:extLst>
      <p:ext uri="{BB962C8B-B14F-4D97-AF65-F5344CB8AC3E}">
        <p14:creationId xmlns:p14="http://schemas.microsoft.com/office/powerpoint/2010/main" val="4057276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8E32-A808-0241-B93E-B835C16CDC6E}"/>
              </a:ext>
            </a:extLst>
          </p:cNvPr>
          <p:cNvSpPr>
            <a:spLocks noGrp="1"/>
          </p:cNvSpPr>
          <p:nvPr>
            <p:ph type="title"/>
          </p:nvPr>
        </p:nvSpPr>
        <p:spPr>
          <a:xfrm>
            <a:off x="838200" y="365125"/>
            <a:ext cx="10515600" cy="798657"/>
          </a:xfrm>
        </p:spPr>
        <p:txBody>
          <a:bodyPr/>
          <a:lstStyle/>
          <a:p>
            <a:pPr algn="ctr"/>
            <a:r>
              <a:rPr lang="en-US" dirty="0">
                <a:solidFill>
                  <a:srgbClr val="7030A0"/>
                </a:solidFill>
              </a:rPr>
              <a:t>Bar plot Vs Histogram</a:t>
            </a:r>
          </a:p>
        </p:txBody>
      </p:sp>
      <p:pic>
        <p:nvPicPr>
          <p:cNvPr id="5" name="Content Placeholder 4">
            <a:extLst>
              <a:ext uri="{FF2B5EF4-FFF2-40B4-BE49-F238E27FC236}">
                <a16:creationId xmlns:a16="http://schemas.microsoft.com/office/drawing/2014/main" id="{60B0B041-6AB1-444B-8B66-5737C6F8B075}"/>
              </a:ext>
            </a:extLst>
          </p:cNvPr>
          <p:cNvPicPr>
            <a:picLocks noGrp="1" noChangeAspect="1"/>
          </p:cNvPicPr>
          <p:nvPr>
            <p:ph idx="1"/>
          </p:nvPr>
        </p:nvPicPr>
        <p:blipFill>
          <a:blip r:embed="rId2"/>
          <a:stretch>
            <a:fillRect/>
          </a:stretch>
        </p:blipFill>
        <p:spPr>
          <a:xfrm>
            <a:off x="1866900" y="1163782"/>
            <a:ext cx="8458200" cy="2904365"/>
          </a:xfrm>
        </p:spPr>
      </p:pic>
      <p:sp>
        <p:nvSpPr>
          <p:cNvPr id="6" name="TextBox 5">
            <a:extLst>
              <a:ext uri="{FF2B5EF4-FFF2-40B4-BE49-F238E27FC236}">
                <a16:creationId xmlns:a16="http://schemas.microsoft.com/office/drawing/2014/main" id="{BC657340-2C5B-324F-91D6-8D35F31FD466}"/>
              </a:ext>
            </a:extLst>
          </p:cNvPr>
          <p:cNvSpPr txBox="1"/>
          <p:nvPr/>
        </p:nvSpPr>
        <p:spPr>
          <a:xfrm>
            <a:off x="1082350" y="4422710"/>
            <a:ext cx="10860833" cy="646331"/>
          </a:xfrm>
          <a:prstGeom prst="rect">
            <a:avLst/>
          </a:prstGeom>
          <a:noFill/>
        </p:spPr>
        <p:txBody>
          <a:bodyPr wrap="square" rtlCol="0">
            <a:spAutoFit/>
          </a:bodyPr>
          <a:lstStyle/>
          <a:p>
            <a:r>
              <a:rPr lang="en-IN" dirty="0"/>
              <a:t>The fundamental difference between histogram and bar graph will help you to identify the two easily is that there are gaps between bars in a bar graph but in the histogram, the bars are adjacent to each other.</a:t>
            </a:r>
            <a:endParaRPr lang="en-US" dirty="0"/>
          </a:p>
        </p:txBody>
      </p:sp>
    </p:spTree>
    <p:extLst>
      <p:ext uri="{BB962C8B-B14F-4D97-AF65-F5344CB8AC3E}">
        <p14:creationId xmlns:p14="http://schemas.microsoft.com/office/powerpoint/2010/main" val="1381790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E023-3220-7F48-BEC3-E099A438FD1A}"/>
              </a:ext>
            </a:extLst>
          </p:cNvPr>
          <p:cNvSpPr>
            <a:spLocks noGrp="1"/>
          </p:cNvSpPr>
          <p:nvPr>
            <p:ph type="title"/>
          </p:nvPr>
        </p:nvSpPr>
        <p:spPr>
          <a:xfrm>
            <a:off x="838200" y="365125"/>
            <a:ext cx="10515600" cy="777875"/>
          </a:xfrm>
        </p:spPr>
        <p:txBody>
          <a:bodyPr>
            <a:normAutofit fontScale="90000"/>
          </a:bodyPr>
          <a:lstStyle/>
          <a:p>
            <a:pPr algn="ctr"/>
            <a:br>
              <a:rPr lang="en-US" b="1" dirty="0"/>
            </a:br>
            <a:r>
              <a:rPr lang="en-US" b="1" dirty="0">
                <a:solidFill>
                  <a:srgbClr val="7030A0"/>
                </a:solidFill>
              </a:rPr>
              <a:t>What is Central Tendency?</a:t>
            </a:r>
            <a:br>
              <a:rPr lang="en-US" dirty="0"/>
            </a:br>
            <a:endParaRPr lang="en-US" dirty="0"/>
          </a:p>
        </p:txBody>
      </p:sp>
      <p:sp>
        <p:nvSpPr>
          <p:cNvPr id="3" name="Content Placeholder 2">
            <a:extLst>
              <a:ext uri="{FF2B5EF4-FFF2-40B4-BE49-F238E27FC236}">
                <a16:creationId xmlns:a16="http://schemas.microsoft.com/office/drawing/2014/main" id="{52279A99-BEEF-0D49-84C4-3495BA1C546B}"/>
              </a:ext>
            </a:extLst>
          </p:cNvPr>
          <p:cNvSpPr>
            <a:spLocks noGrp="1"/>
          </p:cNvSpPr>
          <p:nvPr>
            <p:ph idx="1"/>
          </p:nvPr>
        </p:nvSpPr>
        <p:spPr/>
        <p:txBody>
          <a:bodyPr/>
          <a:lstStyle/>
          <a:p>
            <a:endParaRPr lang="en-US" dirty="0"/>
          </a:p>
          <a:p>
            <a:pPr algn="just"/>
            <a:r>
              <a:rPr lang="en-US" dirty="0"/>
              <a:t>Whenever you measure things of the same kind, a fairly large number of such measurements will tend to cluster around the middle value. Such a value is called a measure of "Central Tendency". The other terms that are used synonymously are "Measures of Location", or "Statistical Averages".</a:t>
            </a:r>
          </a:p>
        </p:txBody>
      </p:sp>
    </p:spTree>
    <p:extLst>
      <p:ext uri="{BB962C8B-B14F-4D97-AF65-F5344CB8AC3E}">
        <p14:creationId xmlns:p14="http://schemas.microsoft.com/office/powerpoint/2010/main" val="2327297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4F67-F5E8-944A-8CE6-2F03B73BFF97}"/>
              </a:ext>
            </a:extLst>
          </p:cNvPr>
          <p:cNvSpPr>
            <a:spLocks noGrp="1"/>
          </p:cNvSpPr>
          <p:nvPr>
            <p:ph type="title"/>
          </p:nvPr>
        </p:nvSpPr>
        <p:spPr/>
        <p:txBody>
          <a:bodyPr/>
          <a:lstStyle/>
          <a:p>
            <a:pPr algn="ctr"/>
            <a:r>
              <a:rPr lang="en-US" b="1" dirty="0">
                <a:solidFill>
                  <a:srgbClr val="7030A0"/>
                </a:solidFill>
              </a:rPr>
              <a:t>Arithmetic Mean</a:t>
            </a:r>
          </a:p>
        </p:txBody>
      </p:sp>
      <p:sp>
        <p:nvSpPr>
          <p:cNvPr id="3" name="Content Placeholder 2">
            <a:extLst>
              <a:ext uri="{FF2B5EF4-FFF2-40B4-BE49-F238E27FC236}">
                <a16:creationId xmlns:a16="http://schemas.microsoft.com/office/drawing/2014/main" id="{AF468992-A491-C54F-AB41-16DE13BB1E7C}"/>
              </a:ext>
            </a:extLst>
          </p:cNvPr>
          <p:cNvSpPr>
            <a:spLocks noGrp="1"/>
          </p:cNvSpPr>
          <p:nvPr>
            <p:ph idx="1"/>
          </p:nvPr>
        </p:nvSpPr>
        <p:spPr/>
        <p:txBody>
          <a:bodyPr>
            <a:normAutofit/>
          </a:bodyPr>
          <a:lstStyle/>
          <a:p>
            <a:pPr algn="just"/>
            <a:r>
              <a:rPr lang="en-US" dirty="0"/>
              <a:t>The inner diameter of a particular grade of tire based on 5 sample measurements are as follows: (figures in millimeters) </a:t>
            </a:r>
          </a:p>
          <a:p>
            <a:pPr marL="0" indent="0" algn="just">
              <a:buNone/>
            </a:pPr>
            <a:r>
              <a:rPr lang="en-US" dirty="0"/>
              <a:t>  565, 570, 572, 568, 585</a:t>
            </a:r>
          </a:p>
          <a:p>
            <a:pPr algn="just"/>
            <a:endParaRPr lang="en-US" dirty="0"/>
          </a:p>
          <a:p>
            <a:pPr algn="just"/>
            <a:r>
              <a:rPr lang="en-US" dirty="0"/>
              <a:t>We get mean = (565+570+572+568+585)/5 =572</a:t>
            </a:r>
          </a:p>
          <a:p>
            <a:pPr algn="just"/>
            <a:endParaRPr lang="en-US" dirty="0"/>
          </a:p>
          <a:p>
            <a:pPr algn="just"/>
            <a:r>
              <a:rPr lang="en-US" dirty="0"/>
              <a:t>Caution: Arithmetic Mean is affected by extreme values or fluctuations in sampling. It is not the best average to use when the data set contains extreme values (Very high or very low values).</a:t>
            </a:r>
          </a:p>
        </p:txBody>
      </p:sp>
    </p:spTree>
    <p:extLst>
      <p:ext uri="{BB962C8B-B14F-4D97-AF65-F5344CB8AC3E}">
        <p14:creationId xmlns:p14="http://schemas.microsoft.com/office/powerpoint/2010/main" val="1408548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9E00-0CCF-6840-A44C-ECF2A8D83909}"/>
              </a:ext>
            </a:extLst>
          </p:cNvPr>
          <p:cNvSpPr>
            <a:spLocks noGrp="1"/>
          </p:cNvSpPr>
          <p:nvPr>
            <p:ph type="title"/>
          </p:nvPr>
        </p:nvSpPr>
        <p:spPr>
          <a:xfrm>
            <a:off x="838200" y="365125"/>
            <a:ext cx="10515600" cy="956779"/>
          </a:xfrm>
        </p:spPr>
        <p:txBody>
          <a:bodyPr>
            <a:normAutofit fontScale="90000"/>
          </a:bodyPr>
          <a:lstStyle/>
          <a:p>
            <a:pPr algn="ctr"/>
            <a:r>
              <a:rPr lang="en-US" b="1" dirty="0">
                <a:solidFill>
                  <a:srgbClr val="7030A0"/>
                </a:solidFill>
              </a:rPr>
              <a:t>Median</a:t>
            </a:r>
            <a:br>
              <a:rPr lang="en-US" dirty="0"/>
            </a:br>
            <a:endParaRPr lang="en-US" dirty="0"/>
          </a:p>
        </p:txBody>
      </p:sp>
      <p:sp>
        <p:nvSpPr>
          <p:cNvPr id="3" name="Content Placeholder 2">
            <a:extLst>
              <a:ext uri="{FF2B5EF4-FFF2-40B4-BE49-F238E27FC236}">
                <a16:creationId xmlns:a16="http://schemas.microsoft.com/office/drawing/2014/main" id="{B1DDCCAE-8AC5-1C4D-9A3A-3D023062CA6E}"/>
              </a:ext>
            </a:extLst>
          </p:cNvPr>
          <p:cNvSpPr>
            <a:spLocks noGrp="1"/>
          </p:cNvSpPr>
          <p:nvPr>
            <p:ph idx="1"/>
          </p:nvPr>
        </p:nvSpPr>
        <p:spPr>
          <a:xfrm>
            <a:off x="838200" y="1093304"/>
            <a:ext cx="10515600" cy="5083659"/>
          </a:xfrm>
        </p:spPr>
        <p:txBody>
          <a:bodyPr>
            <a:normAutofit fontScale="92500" lnSpcReduction="20000"/>
          </a:bodyPr>
          <a:lstStyle/>
          <a:p>
            <a:endParaRPr lang="en-US" dirty="0"/>
          </a:p>
          <a:p>
            <a:pPr algn="just"/>
            <a:r>
              <a:rPr lang="en-US" dirty="0"/>
              <a:t>Median is the middle most observation when you arrange data in ascending order of magnitude. Median is such that 50% of the observations are above the median and 50% of the observations are below the median.</a:t>
            </a:r>
          </a:p>
          <a:p>
            <a:pPr algn="just"/>
            <a:endParaRPr lang="en-US" dirty="0"/>
          </a:p>
          <a:p>
            <a:pPr algn="just"/>
            <a:r>
              <a:rPr lang="en-US" dirty="0"/>
              <a:t>Median is a very useful measure for ranked data in the context of consumer preferences and rating. It is not affected by extreme values (greater resistance to outliers) </a:t>
            </a:r>
          </a:p>
          <a:p>
            <a:pPr algn="just"/>
            <a:endParaRPr lang="en-US" dirty="0"/>
          </a:p>
          <a:p>
            <a:pPr algn="just"/>
            <a:r>
              <a:rPr lang="en-US" dirty="0"/>
              <a:t>Median = (n +1)/2</a:t>
            </a:r>
          </a:p>
          <a:p>
            <a:pPr algn="just"/>
            <a:endParaRPr lang="en-US" dirty="0"/>
          </a:p>
          <a:p>
            <a:pPr algn="just"/>
            <a:r>
              <a:rPr lang="en-US" dirty="0"/>
              <a:t>n = Number of observations in the sample</a:t>
            </a:r>
          </a:p>
        </p:txBody>
      </p:sp>
    </p:spTree>
    <p:extLst>
      <p:ext uri="{BB962C8B-B14F-4D97-AF65-F5344CB8AC3E}">
        <p14:creationId xmlns:p14="http://schemas.microsoft.com/office/powerpoint/2010/main" val="2717996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BFBD-58B9-E840-9F9B-B87B9AE83B7B}"/>
              </a:ext>
            </a:extLst>
          </p:cNvPr>
          <p:cNvSpPr>
            <a:spLocks noGrp="1"/>
          </p:cNvSpPr>
          <p:nvPr>
            <p:ph type="title"/>
          </p:nvPr>
        </p:nvSpPr>
        <p:spPr/>
        <p:txBody>
          <a:bodyPr/>
          <a:lstStyle/>
          <a:p>
            <a:pPr algn="ctr"/>
            <a:r>
              <a:rPr lang="en-US" b="1" dirty="0">
                <a:solidFill>
                  <a:srgbClr val="7030A0"/>
                </a:solidFill>
              </a:rPr>
              <a:t>Median-Example</a:t>
            </a:r>
          </a:p>
        </p:txBody>
      </p:sp>
      <p:sp>
        <p:nvSpPr>
          <p:cNvPr id="3" name="Content Placeholder 2">
            <a:extLst>
              <a:ext uri="{FF2B5EF4-FFF2-40B4-BE49-F238E27FC236}">
                <a16:creationId xmlns:a16="http://schemas.microsoft.com/office/drawing/2014/main" id="{0DF63613-60BA-4743-AAB3-58BE52A91AA4}"/>
              </a:ext>
            </a:extLst>
          </p:cNvPr>
          <p:cNvSpPr>
            <a:spLocks noGrp="1"/>
          </p:cNvSpPr>
          <p:nvPr>
            <p:ph idx="1"/>
          </p:nvPr>
        </p:nvSpPr>
        <p:spPr>
          <a:xfrm>
            <a:off x="838200" y="1421296"/>
            <a:ext cx="10515600" cy="4755667"/>
          </a:xfrm>
        </p:spPr>
        <p:txBody>
          <a:bodyPr>
            <a:normAutofit/>
          </a:bodyPr>
          <a:lstStyle/>
          <a:p>
            <a:pPr marL="0" indent="0" algn="just">
              <a:buNone/>
            </a:pPr>
            <a:r>
              <a:rPr lang="en-US" dirty="0"/>
              <a:t>Marks obtained by 7 students in Computer Science Exam are given below: Compute the median.</a:t>
            </a:r>
          </a:p>
          <a:p>
            <a:pPr marL="0" indent="0" algn="just">
              <a:buNone/>
            </a:pPr>
            <a:r>
              <a:rPr lang="en-US" dirty="0"/>
              <a:t>45 40 60 80 90 65 55 </a:t>
            </a:r>
          </a:p>
          <a:p>
            <a:pPr marL="0" indent="0" algn="just">
              <a:buNone/>
            </a:pPr>
            <a:r>
              <a:rPr lang="en-US" dirty="0"/>
              <a:t>Arranging the data after ranking gives </a:t>
            </a:r>
          </a:p>
          <a:p>
            <a:pPr marL="0" indent="0" algn="just">
              <a:buNone/>
            </a:pPr>
            <a:r>
              <a:rPr lang="en-US" dirty="0"/>
              <a:t>90 80 65 60 55 45 40</a:t>
            </a:r>
          </a:p>
          <a:p>
            <a:pPr marL="0" indent="0" algn="just">
              <a:buNone/>
            </a:pPr>
            <a:r>
              <a:rPr lang="en-US" dirty="0"/>
              <a:t>Median=(n+1)/2</a:t>
            </a:r>
          </a:p>
          <a:p>
            <a:pPr marL="0" indent="0" algn="just">
              <a:buNone/>
            </a:pPr>
            <a:r>
              <a:rPr lang="en-US" dirty="0"/>
              <a:t>              =(7+1)/2</a:t>
            </a:r>
          </a:p>
          <a:p>
            <a:pPr marL="0" indent="0" algn="just">
              <a:buNone/>
            </a:pPr>
            <a:r>
              <a:rPr lang="en-US" dirty="0"/>
              <a:t>              =4</a:t>
            </a:r>
            <a:r>
              <a:rPr lang="en-US" baseline="30000" dirty="0"/>
              <a:t>th</a:t>
            </a:r>
            <a:r>
              <a:rPr lang="en-US" dirty="0"/>
              <a:t> Observation</a:t>
            </a:r>
          </a:p>
          <a:p>
            <a:pPr marL="0" indent="0" algn="just">
              <a:buNone/>
            </a:pPr>
            <a:r>
              <a:rPr lang="en-US" dirty="0"/>
              <a:t>Median=60</a:t>
            </a:r>
          </a:p>
        </p:txBody>
      </p:sp>
    </p:spTree>
    <p:extLst>
      <p:ext uri="{BB962C8B-B14F-4D97-AF65-F5344CB8AC3E}">
        <p14:creationId xmlns:p14="http://schemas.microsoft.com/office/powerpoint/2010/main" val="1626506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CBF-729F-8148-96D4-FE7D55A2DB40}"/>
              </a:ext>
            </a:extLst>
          </p:cNvPr>
          <p:cNvSpPr>
            <a:spLocks noGrp="1"/>
          </p:cNvSpPr>
          <p:nvPr>
            <p:ph type="title"/>
          </p:nvPr>
        </p:nvSpPr>
        <p:spPr>
          <a:xfrm>
            <a:off x="838200" y="365126"/>
            <a:ext cx="10515600" cy="926962"/>
          </a:xfrm>
        </p:spPr>
        <p:txBody>
          <a:bodyPr/>
          <a:lstStyle/>
          <a:p>
            <a:pPr algn="ctr"/>
            <a:r>
              <a:rPr lang="en-US" b="1" dirty="0">
                <a:solidFill>
                  <a:srgbClr val="7030A0"/>
                </a:solidFill>
              </a:rPr>
              <a:t>Mode</a:t>
            </a:r>
          </a:p>
        </p:txBody>
      </p:sp>
      <p:sp>
        <p:nvSpPr>
          <p:cNvPr id="3" name="Content Placeholder 2">
            <a:extLst>
              <a:ext uri="{FF2B5EF4-FFF2-40B4-BE49-F238E27FC236}">
                <a16:creationId xmlns:a16="http://schemas.microsoft.com/office/drawing/2014/main" id="{6301E403-9E5E-594D-95FD-A31407FEC649}"/>
              </a:ext>
            </a:extLst>
          </p:cNvPr>
          <p:cNvSpPr>
            <a:spLocks noGrp="1"/>
          </p:cNvSpPr>
          <p:nvPr>
            <p:ph idx="1"/>
          </p:nvPr>
        </p:nvSpPr>
        <p:spPr>
          <a:xfrm>
            <a:off x="838200" y="1292088"/>
            <a:ext cx="10515600" cy="4884875"/>
          </a:xfrm>
        </p:spPr>
        <p:txBody>
          <a:bodyPr/>
          <a:lstStyle/>
          <a:p>
            <a:pPr algn="just"/>
            <a:r>
              <a:rPr lang="en-US" dirty="0"/>
              <a:t>Mode is that value which occurs most often. It has the maximum frequency of occurrence. Mode also has resistance to outliers.</a:t>
            </a:r>
          </a:p>
          <a:p>
            <a:pPr algn="just"/>
            <a:endParaRPr lang="en-US" dirty="0"/>
          </a:p>
          <a:p>
            <a:pPr algn="just"/>
            <a:r>
              <a:rPr lang="en-US" dirty="0"/>
              <a:t>Mode is a very useful measure when you want to keep in the inventory, the most popular shirt in terms of collar size during festive season.</a:t>
            </a:r>
          </a:p>
        </p:txBody>
      </p:sp>
    </p:spTree>
    <p:extLst>
      <p:ext uri="{BB962C8B-B14F-4D97-AF65-F5344CB8AC3E}">
        <p14:creationId xmlns:p14="http://schemas.microsoft.com/office/powerpoint/2010/main" val="3661603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7888-86E8-7442-8C88-DEC01CA80CE7}"/>
              </a:ext>
            </a:extLst>
          </p:cNvPr>
          <p:cNvSpPr>
            <a:spLocks noGrp="1"/>
          </p:cNvSpPr>
          <p:nvPr>
            <p:ph type="title"/>
          </p:nvPr>
        </p:nvSpPr>
        <p:spPr/>
        <p:txBody>
          <a:bodyPr/>
          <a:lstStyle/>
          <a:p>
            <a:pPr algn="ctr"/>
            <a:r>
              <a:rPr lang="en-US" b="1" dirty="0">
                <a:solidFill>
                  <a:srgbClr val="7030A0"/>
                </a:solidFill>
              </a:rPr>
              <a:t>Mode -Example</a:t>
            </a:r>
          </a:p>
        </p:txBody>
      </p:sp>
      <p:sp>
        <p:nvSpPr>
          <p:cNvPr id="3" name="Content Placeholder 2">
            <a:extLst>
              <a:ext uri="{FF2B5EF4-FFF2-40B4-BE49-F238E27FC236}">
                <a16:creationId xmlns:a16="http://schemas.microsoft.com/office/drawing/2014/main" id="{2A281CC6-7D94-3A4D-99BC-1613B12A76A9}"/>
              </a:ext>
            </a:extLst>
          </p:cNvPr>
          <p:cNvSpPr>
            <a:spLocks noGrp="1"/>
          </p:cNvSpPr>
          <p:nvPr>
            <p:ph idx="1"/>
          </p:nvPr>
        </p:nvSpPr>
        <p:spPr/>
        <p:txBody>
          <a:bodyPr>
            <a:normAutofit/>
          </a:bodyPr>
          <a:lstStyle/>
          <a:p>
            <a:pPr marL="0" indent="0" algn="just">
              <a:buNone/>
            </a:pPr>
            <a:r>
              <a:rPr lang="en-US" dirty="0"/>
              <a:t>The life in number of hours of 10 flashlight batteries are as follows: Find the mode.</a:t>
            </a:r>
          </a:p>
          <a:p>
            <a:pPr marL="0" indent="0" algn="just">
              <a:buNone/>
            </a:pPr>
            <a:r>
              <a:rPr lang="en-US" dirty="0"/>
              <a:t>340 340 350 350 340 340 320 340 330 330</a:t>
            </a:r>
          </a:p>
          <a:p>
            <a:pPr marL="0" indent="0" algn="just">
              <a:buNone/>
            </a:pPr>
            <a:endParaRPr lang="en-US" dirty="0"/>
          </a:p>
          <a:p>
            <a:pPr marL="0" indent="0" algn="just">
              <a:buNone/>
            </a:pPr>
            <a:r>
              <a:rPr lang="en-US" dirty="0"/>
              <a:t>340 occurs five times. </a:t>
            </a:r>
          </a:p>
          <a:p>
            <a:pPr marL="0" indent="0" algn="just">
              <a:buNone/>
            </a:pPr>
            <a:endParaRPr lang="en-US" dirty="0"/>
          </a:p>
          <a:p>
            <a:pPr marL="0" indent="0" algn="just">
              <a:buNone/>
            </a:pPr>
            <a:r>
              <a:rPr lang="en-US" dirty="0"/>
              <a:t>Hence, mode=340.</a:t>
            </a:r>
          </a:p>
        </p:txBody>
      </p:sp>
    </p:spTree>
    <p:extLst>
      <p:ext uri="{BB962C8B-B14F-4D97-AF65-F5344CB8AC3E}">
        <p14:creationId xmlns:p14="http://schemas.microsoft.com/office/powerpoint/2010/main" val="106676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9EFB0-229A-9942-BD50-F68D96C5378A}"/>
              </a:ext>
            </a:extLst>
          </p:cNvPr>
          <p:cNvSpPr>
            <a:spLocks noGrp="1"/>
          </p:cNvSpPr>
          <p:nvPr>
            <p:ph type="title"/>
          </p:nvPr>
        </p:nvSpPr>
        <p:spPr>
          <a:xfrm>
            <a:off x="838200" y="365126"/>
            <a:ext cx="10515600" cy="738118"/>
          </a:xfrm>
        </p:spPr>
        <p:txBody>
          <a:bodyPr/>
          <a:lstStyle/>
          <a:p>
            <a:pPr algn="ctr"/>
            <a:r>
              <a:rPr lang="en-US" b="1" dirty="0">
                <a:solidFill>
                  <a:srgbClr val="7030A0"/>
                </a:solidFill>
              </a:rPr>
              <a:t>Applied Statistics</a:t>
            </a:r>
          </a:p>
        </p:txBody>
      </p:sp>
      <p:sp>
        <p:nvSpPr>
          <p:cNvPr id="3" name="Content Placeholder 2">
            <a:extLst>
              <a:ext uri="{FF2B5EF4-FFF2-40B4-BE49-F238E27FC236}">
                <a16:creationId xmlns:a16="http://schemas.microsoft.com/office/drawing/2014/main" id="{6DE3899F-8576-F24A-A301-37EECE538AC5}"/>
              </a:ext>
            </a:extLst>
          </p:cNvPr>
          <p:cNvSpPr>
            <a:spLocks noGrp="1"/>
          </p:cNvSpPr>
          <p:nvPr>
            <p:ph idx="1"/>
          </p:nvPr>
        </p:nvSpPr>
        <p:spPr>
          <a:xfrm>
            <a:off x="838200" y="1242391"/>
            <a:ext cx="10515600" cy="4934572"/>
          </a:xfrm>
        </p:spPr>
        <p:txBody>
          <a:bodyPr/>
          <a:lstStyle/>
          <a:p>
            <a:pPr algn="just" fontAlgn="base"/>
            <a:r>
              <a:rPr lang="en-IN" dirty="0"/>
              <a:t>Applied statistics is the root of data analysis.</a:t>
            </a:r>
          </a:p>
          <a:p>
            <a:pPr algn="just" fontAlgn="base"/>
            <a:r>
              <a:rPr lang="en-IN" dirty="0"/>
              <a:t>The</a:t>
            </a:r>
            <a:r>
              <a:rPr lang="en-IN" b="1" dirty="0"/>
              <a:t> </a:t>
            </a:r>
            <a:r>
              <a:rPr lang="en-IN" b="1" dirty="0">
                <a:hlinkClick r:id="rId2">
                  <a:extLst>
                    <a:ext uri="{A12FA001-AC4F-418D-AE19-62706E023703}">
                      <ahyp:hlinkClr xmlns:ahyp="http://schemas.microsoft.com/office/drawing/2018/hyperlinkcolor" val="tx"/>
                    </a:ext>
                  </a:extLst>
                </a:hlinkClick>
              </a:rPr>
              <a:t>practice of applied statistics</a:t>
            </a:r>
            <a:r>
              <a:rPr lang="en-IN" dirty="0"/>
              <a:t> involves </a:t>
            </a:r>
            <a:r>
              <a:rPr lang="en-IN" dirty="0" err="1"/>
              <a:t>analyzing</a:t>
            </a:r>
            <a:r>
              <a:rPr lang="en-IN" dirty="0"/>
              <a:t> data to help define and determine business needs. </a:t>
            </a:r>
          </a:p>
          <a:p>
            <a:pPr algn="just" fontAlgn="base"/>
            <a:r>
              <a:rPr lang="en-IN" dirty="0"/>
              <a:t>Modern workplaces are overwhelmed with big data and are looking for statisticians, data analysts, data scientists, and other professionals with applied statistics knowledge who can organize, </a:t>
            </a:r>
            <a:r>
              <a:rPr lang="en-IN" dirty="0" err="1"/>
              <a:t>analyze</a:t>
            </a:r>
            <a:r>
              <a:rPr lang="en-IN" dirty="0"/>
              <a:t>, and use data to solve real-world problems.</a:t>
            </a:r>
          </a:p>
          <a:p>
            <a:pPr marL="0" indent="0">
              <a:buNone/>
            </a:pPr>
            <a:br>
              <a:rPr lang="en-IN" dirty="0"/>
            </a:br>
            <a:endParaRPr lang="en-US" dirty="0"/>
          </a:p>
        </p:txBody>
      </p:sp>
      <p:pic>
        <p:nvPicPr>
          <p:cNvPr id="4" name="Picture 3">
            <a:extLst>
              <a:ext uri="{FF2B5EF4-FFF2-40B4-BE49-F238E27FC236}">
                <a16:creationId xmlns:a16="http://schemas.microsoft.com/office/drawing/2014/main" id="{150AE086-A158-B942-AE4D-12DC3F59CAE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70484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918C-C5F2-DF4E-BE2C-17DE5EA9FEB2}"/>
              </a:ext>
            </a:extLst>
          </p:cNvPr>
          <p:cNvSpPr>
            <a:spLocks noGrp="1"/>
          </p:cNvSpPr>
          <p:nvPr>
            <p:ph type="title"/>
          </p:nvPr>
        </p:nvSpPr>
        <p:spPr/>
        <p:txBody>
          <a:bodyPr/>
          <a:lstStyle/>
          <a:p>
            <a:pPr algn="ctr"/>
            <a:r>
              <a:rPr lang="en-US" b="1" dirty="0">
                <a:solidFill>
                  <a:srgbClr val="7030A0"/>
                </a:solidFill>
              </a:rPr>
              <a:t>Mean, Median, Mode</a:t>
            </a:r>
          </a:p>
        </p:txBody>
      </p:sp>
      <p:graphicFrame>
        <p:nvGraphicFramePr>
          <p:cNvPr id="4" name="Content Placeholder 3">
            <a:extLst>
              <a:ext uri="{FF2B5EF4-FFF2-40B4-BE49-F238E27FC236}">
                <a16:creationId xmlns:a16="http://schemas.microsoft.com/office/drawing/2014/main" id="{AB3F0D0D-AC4F-D542-8BE9-80147A5CEFFF}"/>
              </a:ext>
            </a:extLst>
          </p:cNvPr>
          <p:cNvGraphicFramePr>
            <a:graphicFrameLocks noGrp="1"/>
          </p:cNvGraphicFramePr>
          <p:nvPr>
            <p:ph idx="1"/>
            <p:extLst>
              <p:ext uri="{D42A27DB-BD31-4B8C-83A1-F6EECF244321}">
                <p14:modId xmlns:p14="http://schemas.microsoft.com/office/powerpoint/2010/main" val="822105096"/>
              </p:ext>
            </p:extLst>
          </p:nvPr>
        </p:nvGraphicFramePr>
        <p:xfrm>
          <a:off x="838200" y="2070417"/>
          <a:ext cx="10515600" cy="3923919"/>
        </p:xfrm>
        <a:graphic>
          <a:graphicData uri="http://schemas.openxmlformats.org/drawingml/2006/table">
            <a:tbl>
              <a:tblPr/>
              <a:tblGrid>
                <a:gridCol w="3505200">
                  <a:extLst>
                    <a:ext uri="{9D8B030D-6E8A-4147-A177-3AD203B41FA5}">
                      <a16:colId xmlns:a16="http://schemas.microsoft.com/office/drawing/2014/main" val="1686439279"/>
                    </a:ext>
                  </a:extLst>
                </a:gridCol>
                <a:gridCol w="3505200">
                  <a:extLst>
                    <a:ext uri="{9D8B030D-6E8A-4147-A177-3AD203B41FA5}">
                      <a16:colId xmlns:a16="http://schemas.microsoft.com/office/drawing/2014/main" val="69231535"/>
                    </a:ext>
                  </a:extLst>
                </a:gridCol>
                <a:gridCol w="3505200">
                  <a:extLst>
                    <a:ext uri="{9D8B030D-6E8A-4147-A177-3AD203B41FA5}">
                      <a16:colId xmlns:a16="http://schemas.microsoft.com/office/drawing/2014/main" val="3833628182"/>
                    </a:ext>
                  </a:extLst>
                </a:gridCol>
              </a:tblGrid>
              <a:tr h="0">
                <a:tc>
                  <a:txBody>
                    <a:bodyPr/>
                    <a:lstStyle/>
                    <a:p>
                      <a:r>
                        <a:rPr lang="en-IN" sz="2810" b="1" i="0">
                          <a:solidFill>
                            <a:srgbClr val="1F477B"/>
                          </a:solidFill>
                          <a:effectLst/>
                          <a:latin typeface="Book Antiqua" panose="02040602050305030304" pitchFamily="18" charset="0"/>
                        </a:rPr>
                        <a:t>Mean</a:t>
                      </a:r>
                      <a:endParaRPr lang="en-IN">
                        <a:effectLst/>
                      </a:endParaRPr>
                    </a:p>
                  </a:txBody>
                  <a:tcPr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IN" sz="2810" b="1" i="0">
                          <a:solidFill>
                            <a:srgbClr val="1F477B"/>
                          </a:solidFill>
                          <a:effectLst/>
                          <a:latin typeface="Book Antiqua" panose="02040602050305030304" pitchFamily="18" charset="0"/>
                        </a:rPr>
                        <a:t>Median</a:t>
                      </a:r>
                      <a:endParaRPr lang="en-IN">
                        <a:effectLst/>
                      </a:endParaRPr>
                    </a:p>
                  </a:txBody>
                  <a:tcPr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2810" b="1" i="0">
                          <a:solidFill>
                            <a:srgbClr val="1F477B"/>
                          </a:solidFill>
                          <a:effectLst/>
                          <a:latin typeface="Book Antiqua" panose="02040602050305030304" pitchFamily="18" charset="0"/>
                        </a:rPr>
                        <a:t>Mode</a:t>
                      </a:r>
                      <a:endParaRPr lang="en-IN">
                        <a:effectLst/>
                      </a:endParaRPr>
                    </a:p>
                  </a:txBody>
                  <a:tcPr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0547513"/>
                  </a:ext>
                </a:extLst>
              </a:tr>
              <a:tr h="0">
                <a:tc>
                  <a:txBody>
                    <a:bodyPr/>
                    <a:lstStyle/>
                    <a:p>
                      <a:pPr algn="just"/>
                      <a:r>
                        <a:rPr lang="en-IN" sz="1992" b="0" i="0" dirty="0">
                          <a:solidFill>
                            <a:srgbClr val="000000"/>
                          </a:solidFill>
                          <a:effectLst/>
                          <a:latin typeface="Book Antiqua" panose="02040602050305030304" pitchFamily="18" charset="0"/>
                        </a:rPr>
                        <a:t>Defined</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as</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the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arithmetic</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average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of</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all</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observations</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in</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the</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data</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set.</a:t>
                      </a:r>
                      <a:endParaRPr lang="en-IN" dirty="0">
                        <a:effectLst/>
                      </a:endParaRPr>
                    </a:p>
                    <a:p>
                      <a:pPr algn="just"/>
                      <a:r>
                        <a:rPr lang="en-IN" sz="1994" b="0" i="0" dirty="0">
                          <a:solidFill>
                            <a:srgbClr val="000000"/>
                          </a:solidFill>
                          <a:effectLst/>
                          <a:latin typeface="Book Antiqua" panose="02040602050305030304" pitchFamily="18" charset="0"/>
                        </a:rPr>
                        <a:t>Requires</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measurement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on</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all</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observations.</a:t>
                      </a:r>
                      <a:endParaRPr lang="en-IN" dirty="0">
                        <a:effectLst/>
                      </a:endParaRPr>
                    </a:p>
                    <a:p>
                      <a:pPr algn="just"/>
                      <a:r>
                        <a:rPr lang="en-IN" sz="1992" b="0" i="0" dirty="0">
                          <a:solidFill>
                            <a:srgbClr val="000000"/>
                          </a:solidFill>
                          <a:effectLst/>
                          <a:latin typeface="Book Antiqua" panose="02040602050305030304" pitchFamily="18" charset="0"/>
                        </a:rPr>
                        <a:t>Uniquely</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and</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comprehensively</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defined.</a:t>
                      </a:r>
                      <a:endParaRPr lang="en-IN" dirty="0">
                        <a:effectLst/>
                      </a:endParaRPr>
                    </a:p>
                    <a:p>
                      <a:endParaRPr lang="en-IN" dirty="0">
                        <a:effectLst/>
                      </a:endParaRPr>
                    </a:p>
                  </a:txBody>
                  <a:tcPr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r>
                        <a:rPr lang="en-IN" sz="1992" b="0" i="0" dirty="0">
                          <a:solidFill>
                            <a:srgbClr val="000000"/>
                          </a:solidFill>
                          <a:effectLst/>
                          <a:latin typeface="Book Antiqua" panose="02040602050305030304" pitchFamily="18" charset="0"/>
                        </a:rPr>
                        <a:t>Defined</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as</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the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middle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value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in</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the</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data</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set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arranged</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in</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ascending</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or</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descending</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order.</a:t>
                      </a:r>
                      <a:endParaRPr lang="en-IN" dirty="0">
                        <a:effectLst/>
                      </a:endParaRPr>
                    </a:p>
                    <a:p>
                      <a:pPr algn="just"/>
                      <a:r>
                        <a:rPr lang="en-IN" sz="1994" b="0" i="0" dirty="0">
                          <a:solidFill>
                            <a:srgbClr val="000000"/>
                          </a:solidFill>
                          <a:effectLst/>
                          <a:latin typeface="Book Antiqua" panose="02040602050305030304" pitchFamily="18" charset="0"/>
                        </a:rPr>
                        <a:t>Does</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not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require</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measurement</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on</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all</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observations</a:t>
                      </a:r>
                      <a:endParaRPr lang="en-IN" dirty="0">
                        <a:effectLst/>
                      </a:endParaRPr>
                    </a:p>
                    <a:p>
                      <a:pPr algn="just"/>
                      <a:r>
                        <a:rPr lang="en-IN" sz="1994" b="0" i="0" dirty="0">
                          <a:solidFill>
                            <a:srgbClr val="000000"/>
                          </a:solidFill>
                          <a:effectLst/>
                          <a:latin typeface="Book Antiqua" panose="02040602050305030304" pitchFamily="18" charset="0"/>
                        </a:rPr>
                        <a:t>Cannot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be</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uniquely</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determined</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under</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all</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conditions.</a:t>
                      </a:r>
                      <a:endParaRPr lang="en-IN" dirty="0">
                        <a:effectLst/>
                      </a:endParaRPr>
                    </a:p>
                    <a:p>
                      <a:pPr algn="l"/>
                      <a:endParaRPr lang="en-IN" dirty="0">
                        <a:effectLst/>
                      </a:endParaRPr>
                    </a:p>
                  </a:txBody>
                  <a:tcPr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just"/>
                      <a:r>
                        <a:rPr lang="en-IN" sz="1992" b="0" i="0" dirty="0">
                          <a:solidFill>
                            <a:srgbClr val="000000"/>
                          </a:solidFill>
                          <a:effectLst/>
                          <a:latin typeface="Book Antiqua" panose="02040602050305030304" pitchFamily="18" charset="0"/>
                        </a:rPr>
                        <a:t>Defined</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as</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the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most</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frequently</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occurring</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value</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in</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the</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distribution;</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it</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has</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the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largest</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frequency.</a:t>
                      </a:r>
                      <a:endParaRPr lang="en-IN" dirty="0">
                        <a:effectLst/>
                      </a:endParaRPr>
                    </a:p>
                    <a:p>
                      <a:pPr algn="just"/>
                      <a:r>
                        <a:rPr lang="en-IN" sz="1994" b="0" i="0" dirty="0">
                          <a:solidFill>
                            <a:srgbClr val="000000"/>
                          </a:solidFill>
                          <a:effectLst/>
                          <a:latin typeface="Book Antiqua" panose="02040602050305030304" pitchFamily="18" charset="0"/>
                        </a:rPr>
                        <a:t>Does</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not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require</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measurement</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on</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all</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observations</a:t>
                      </a:r>
                      <a:endParaRPr lang="en-IN" dirty="0">
                        <a:effectLst/>
                      </a:endParaRPr>
                    </a:p>
                    <a:p>
                      <a:pPr algn="just"/>
                      <a:r>
                        <a:rPr lang="en-IN" sz="1994" b="0" i="0" dirty="0">
                          <a:solidFill>
                            <a:srgbClr val="000000"/>
                          </a:solidFill>
                          <a:effectLst/>
                          <a:latin typeface="Book Antiqua" panose="02040602050305030304" pitchFamily="18" charset="0"/>
                        </a:rPr>
                        <a:t>Not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uniquely</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defined</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for</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multi-modal</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situations.</a:t>
                      </a:r>
                      <a:endParaRPr lang="en-IN" dirty="0">
                        <a:effectLst/>
                      </a:endParaRPr>
                    </a:p>
                  </a:txBody>
                  <a:tcPr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923480"/>
                  </a:ext>
                </a:extLst>
              </a:tr>
            </a:tbl>
          </a:graphicData>
        </a:graphic>
      </p:graphicFrame>
    </p:spTree>
    <p:extLst>
      <p:ext uri="{BB962C8B-B14F-4D97-AF65-F5344CB8AC3E}">
        <p14:creationId xmlns:p14="http://schemas.microsoft.com/office/powerpoint/2010/main" val="970644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7009-3BA7-8B41-8F5E-4F3964102DC1}"/>
              </a:ext>
            </a:extLst>
          </p:cNvPr>
          <p:cNvSpPr>
            <a:spLocks noGrp="1"/>
          </p:cNvSpPr>
          <p:nvPr>
            <p:ph type="title"/>
          </p:nvPr>
        </p:nvSpPr>
        <p:spPr/>
        <p:txBody>
          <a:bodyPr/>
          <a:lstStyle/>
          <a:p>
            <a:pPr algn="ctr"/>
            <a:r>
              <a:rPr lang="en-US" b="1" dirty="0">
                <a:solidFill>
                  <a:srgbClr val="7030A0"/>
                </a:solidFill>
              </a:rPr>
              <a:t>Comparison of Mean, Median, Mode Cont.</a:t>
            </a:r>
          </a:p>
        </p:txBody>
      </p:sp>
      <p:graphicFrame>
        <p:nvGraphicFramePr>
          <p:cNvPr id="4" name="Content Placeholder 3">
            <a:extLst>
              <a:ext uri="{FF2B5EF4-FFF2-40B4-BE49-F238E27FC236}">
                <a16:creationId xmlns:a16="http://schemas.microsoft.com/office/drawing/2014/main" id="{404F5098-9109-F846-95F0-B7E68199B6A4}"/>
              </a:ext>
            </a:extLst>
          </p:cNvPr>
          <p:cNvGraphicFramePr>
            <a:graphicFrameLocks noGrp="1"/>
          </p:cNvGraphicFramePr>
          <p:nvPr>
            <p:ph idx="1"/>
            <p:extLst>
              <p:ext uri="{D42A27DB-BD31-4B8C-83A1-F6EECF244321}">
                <p14:modId xmlns:p14="http://schemas.microsoft.com/office/powerpoint/2010/main" val="3784096457"/>
              </p:ext>
            </p:extLst>
          </p:nvPr>
        </p:nvGraphicFramePr>
        <p:xfrm>
          <a:off x="838200" y="1913466"/>
          <a:ext cx="10515600" cy="3776133"/>
        </p:xfrm>
        <a:graphic>
          <a:graphicData uri="http://schemas.openxmlformats.org/drawingml/2006/table">
            <a:tbl>
              <a:tblPr/>
              <a:tblGrid>
                <a:gridCol w="3505200">
                  <a:extLst>
                    <a:ext uri="{9D8B030D-6E8A-4147-A177-3AD203B41FA5}">
                      <a16:colId xmlns:a16="http://schemas.microsoft.com/office/drawing/2014/main" val="3204535274"/>
                    </a:ext>
                  </a:extLst>
                </a:gridCol>
                <a:gridCol w="3505200">
                  <a:extLst>
                    <a:ext uri="{9D8B030D-6E8A-4147-A177-3AD203B41FA5}">
                      <a16:colId xmlns:a16="http://schemas.microsoft.com/office/drawing/2014/main" val="918973874"/>
                    </a:ext>
                  </a:extLst>
                </a:gridCol>
                <a:gridCol w="3505200">
                  <a:extLst>
                    <a:ext uri="{9D8B030D-6E8A-4147-A177-3AD203B41FA5}">
                      <a16:colId xmlns:a16="http://schemas.microsoft.com/office/drawing/2014/main" val="395715072"/>
                    </a:ext>
                  </a:extLst>
                </a:gridCol>
              </a:tblGrid>
              <a:tr h="806363">
                <a:tc>
                  <a:txBody>
                    <a:bodyPr/>
                    <a:lstStyle/>
                    <a:p>
                      <a:r>
                        <a:rPr lang="en-IN" sz="2810" b="1" i="0">
                          <a:solidFill>
                            <a:srgbClr val="1F477B"/>
                          </a:solidFill>
                          <a:effectLst/>
                          <a:latin typeface="Book Antiqua" panose="02040602050305030304" pitchFamily="18" charset="0"/>
                        </a:rPr>
                        <a:t>Mean</a:t>
                      </a:r>
                      <a:endParaRPr lang="en-IN">
                        <a:effectLst/>
                      </a:endParaRPr>
                    </a:p>
                  </a:txBody>
                  <a:tcPr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2810" b="1" i="0">
                          <a:solidFill>
                            <a:srgbClr val="1F477B"/>
                          </a:solidFill>
                          <a:effectLst/>
                          <a:latin typeface="Book Antiqua" panose="02040602050305030304" pitchFamily="18" charset="0"/>
                        </a:rPr>
                        <a:t>Median</a:t>
                      </a:r>
                      <a:endParaRPr lang="en-IN">
                        <a:effectLst/>
                      </a:endParaRPr>
                    </a:p>
                  </a:txBody>
                  <a:tcPr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2810" b="1" i="0">
                          <a:solidFill>
                            <a:srgbClr val="1F477B"/>
                          </a:solidFill>
                          <a:effectLst/>
                          <a:latin typeface="Book Antiqua" panose="02040602050305030304" pitchFamily="18" charset="0"/>
                        </a:rPr>
                        <a:t>Mode</a:t>
                      </a:r>
                      <a:endParaRPr lang="en-IN">
                        <a:effectLst/>
                      </a:endParaRPr>
                    </a:p>
                  </a:txBody>
                  <a:tcPr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454999"/>
                  </a:ext>
                </a:extLst>
              </a:tr>
              <a:tr h="2969770">
                <a:tc>
                  <a:txBody>
                    <a:bodyPr/>
                    <a:lstStyle/>
                    <a:p>
                      <a:r>
                        <a:rPr lang="en-IN" sz="1992" b="0" i="0">
                          <a:solidFill>
                            <a:srgbClr val="000000"/>
                          </a:solidFill>
                          <a:effectLst/>
                          <a:latin typeface="Book Antiqua" panose="02040602050305030304" pitchFamily="18" charset="0"/>
                        </a:rPr>
                        <a:t>Affected</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by</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extreme</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values.</a:t>
                      </a:r>
                      <a:endParaRPr lang="en-IN">
                        <a:effectLst/>
                      </a:endParaRPr>
                    </a:p>
                    <a:p>
                      <a:r>
                        <a:rPr lang="en-IN" sz="1992" b="0" i="0">
                          <a:solidFill>
                            <a:srgbClr val="000000"/>
                          </a:solidFill>
                          <a:effectLst/>
                          <a:latin typeface="Book Antiqua" panose="02040602050305030304" pitchFamily="18" charset="0"/>
                        </a:rPr>
                        <a:t>Can</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be</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treated</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algebraically.</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That</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is,</a:t>
                      </a:r>
                      <a:r>
                        <a:rPr lang="en-IN" sz="1992" b="0" i="0">
                          <a:solidFill>
                            <a:srgbClr val="000000"/>
                          </a:solidFill>
                          <a:effectLst/>
                          <a:latin typeface="Helvetica" pitchFamily="2" charset="0"/>
                        </a:rPr>
                        <a:t> </a:t>
                      </a:r>
                      <a:r>
                        <a:rPr lang="en-IN" sz="1994" b="0" i="0">
                          <a:solidFill>
                            <a:srgbClr val="000000"/>
                          </a:solidFill>
                          <a:effectLst/>
                          <a:latin typeface="Book Antiqua" panose="02040602050305030304" pitchFamily="18" charset="0"/>
                        </a:rPr>
                        <a:t>Means</a:t>
                      </a:r>
                      <a:r>
                        <a:rPr lang="en-IN" sz="1994" b="0" i="0">
                          <a:solidFill>
                            <a:srgbClr val="000000"/>
                          </a:solidFill>
                          <a:effectLst/>
                          <a:latin typeface="Helvetica" pitchFamily="2" charset="0"/>
                        </a:rPr>
                        <a:t> </a:t>
                      </a:r>
                      <a:r>
                        <a:rPr lang="en-IN" sz="1994" b="0" i="0">
                          <a:solidFill>
                            <a:srgbClr val="000000"/>
                          </a:solidFill>
                          <a:effectLst/>
                          <a:latin typeface="Book Antiqua" panose="02040602050305030304" pitchFamily="18" charset="0"/>
                        </a:rPr>
                        <a:t>of</a:t>
                      </a:r>
                      <a:r>
                        <a:rPr lang="en-IN" sz="1994" b="0" i="0">
                          <a:solidFill>
                            <a:srgbClr val="000000"/>
                          </a:solidFill>
                          <a:effectLst/>
                          <a:latin typeface="Helvetica" pitchFamily="2" charset="0"/>
                        </a:rPr>
                        <a:t> </a:t>
                      </a:r>
                      <a:r>
                        <a:rPr lang="en-IN" sz="1994" b="0" i="0">
                          <a:solidFill>
                            <a:srgbClr val="000000"/>
                          </a:solidFill>
                          <a:effectLst/>
                          <a:latin typeface="Book Antiqua" panose="02040602050305030304" pitchFamily="18" charset="0"/>
                        </a:rPr>
                        <a:t>several</a:t>
                      </a:r>
                      <a:r>
                        <a:rPr lang="en-IN" sz="1994" b="0" i="0">
                          <a:solidFill>
                            <a:srgbClr val="000000"/>
                          </a:solidFill>
                          <a:effectLst/>
                          <a:latin typeface="Helvetica" pitchFamily="2" charset="0"/>
                        </a:rPr>
                        <a:t> </a:t>
                      </a:r>
                      <a:r>
                        <a:rPr lang="en-IN" sz="1994" b="0" i="0">
                          <a:solidFill>
                            <a:srgbClr val="000000"/>
                          </a:solidFill>
                          <a:effectLst/>
                          <a:latin typeface="Book Antiqua" panose="02040602050305030304" pitchFamily="18" charset="0"/>
                        </a:rPr>
                        <a:t>groups</a:t>
                      </a:r>
                      <a:r>
                        <a:rPr lang="en-IN" sz="1994"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can</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be</a:t>
                      </a:r>
                      <a:r>
                        <a:rPr lang="en-IN" sz="1992" b="0" i="0">
                          <a:solidFill>
                            <a:srgbClr val="000000"/>
                          </a:solidFill>
                          <a:effectLst/>
                          <a:latin typeface="Helvetica" pitchFamily="2" charset="0"/>
                        </a:rPr>
                        <a:t> </a:t>
                      </a:r>
                      <a:r>
                        <a:rPr lang="en-IN" sz="1992" b="0" i="0">
                          <a:solidFill>
                            <a:srgbClr val="000000"/>
                          </a:solidFill>
                          <a:effectLst/>
                          <a:latin typeface="Book Antiqua" panose="02040602050305030304" pitchFamily="18" charset="0"/>
                        </a:rPr>
                        <a:t>combined.</a:t>
                      </a:r>
                      <a:endParaRPr lang="en-IN">
                        <a:effectLst/>
                      </a:endParaRPr>
                    </a:p>
                  </a:txBody>
                  <a:tcPr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r>
                        <a:rPr lang="en-IN" sz="1992" b="0" i="0" dirty="0">
                          <a:solidFill>
                            <a:srgbClr val="000000"/>
                          </a:solidFill>
                          <a:effectLst/>
                          <a:latin typeface="Book Antiqua" panose="02040602050305030304" pitchFamily="18" charset="0"/>
                        </a:rPr>
                        <a:t>Not</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affected</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by</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extreme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values.</a:t>
                      </a:r>
                      <a:endParaRPr lang="en-IN" dirty="0">
                        <a:effectLst/>
                      </a:endParaRPr>
                    </a:p>
                    <a:p>
                      <a:r>
                        <a:rPr lang="en-IN" sz="1992" b="0" i="0" dirty="0">
                          <a:solidFill>
                            <a:srgbClr val="000000"/>
                          </a:solidFill>
                          <a:effectLst/>
                          <a:latin typeface="Book Antiqua" panose="02040602050305030304" pitchFamily="18" charset="0"/>
                        </a:rPr>
                        <a:t>Cannot</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be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treated</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algebraically.</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That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is,</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Medians</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of</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several</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groups</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cannot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be</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combined.</a:t>
                      </a:r>
                      <a:endParaRPr lang="en-IN" dirty="0">
                        <a:effectLst/>
                      </a:endParaRPr>
                    </a:p>
                  </a:txBody>
                  <a:tcPr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r>
                        <a:rPr lang="en-IN" sz="1992" b="0" i="0" dirty="0">
                          <a:solidFill>
                            <a:srgbClr val="000000"/>
                          </a:solidFill>
                          <a:effectLst/>
                          <a:latin typeface="Book Antiqua" panose="02040602050305030304" pitchFamily="18" charset="0"/>
                        </a:rPr>
                        <a:t>Not</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affected</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by</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extreme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values.</a:t>
                      </a:r>
                      <a:endParaRPr lang="en-IN" dirty="0">
                        <a:effectLst/>
                      </a:endParaRPr>
                    </a:p>
                    <a:p>
                      <a:r>
                        <a:rPr lang="en-IN" sz="1992" b="0" i="0" dirty="0">
                          <a:solidFill>
                            <a:srgbClr val="000000"/>
                          </a:solidFill>
                          <a:effectLst/>
                          <a:latin typeface="Book Antiqua" panose="02040602050305030304" pitchFamily="18" charset="0"/>
                        </a:rPr>
                        <a:t>Cannot</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be</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treated</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algebraically.</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That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is,</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Modes</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of</a:t>
                      </a:r>
                      <a:r>
                        <a:rPr lang="en-IN" sz="1992"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several</a:t>
                      </a:r>
                      <a:r>
                        <a:rPr lang="en-IN" sz="1992"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groups</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cannot</a:t>
                      </a:r>
                      <a:r>
                        <a:rPr lang="en-IN" sz="1994" b="0" i="0" dirty="0">
                          <a:solidFill>
                            <a:srgbClr val="000000"/>
                          </a:solidFill>
                          <a:effectLst/>
                          <a:latin typeface="Helvetica" pitchFamily="2" charset="0"/>
                        </a:rPr>
                        <a:t> </a:t>
                      </a:r>
                      <a:r>
                        <a:rPr lang="en-IN" sz="1994" b="0" i="0" dirty="0">
                          <a:solidFill>
                            <a:srgbClr val="000000"/>
                          </a:solidFill>
                          <a:effectLst/>
                          <a:latin typeface="Book Antiqua" panose="02040602050305030304" pitchFamily="18" charset="0"/>
                        </a:rPr>
                        <a:t>be</a:t>
                      </a:r>
                      <a:r>
                        <a:rPr lang="en-IN" sz="1994" b="0" i="0" dirty="0">
                          <a:solidFill>
                            <a:srgbClr val="000000"/>
                          </a:solidFill>
                          <a:effectLst/>
                          <a:latin typeface="Helvetica" pitchFamily="2" charset="0"/>
                        </a:rPr>
                        <a:t> </a:t>
                      </a:r>
                      <a:r>
                        <a:rPr lang="en-IN" sz="1992" b="0" i="0" dirty="0">
                          <a:solidFill>
                            <a:srgbClr val="000000"/>
                          </a:solidFill>
                          <a:effectLst/>
                          <a:latin typeface="Book Antiqua" panose="02040602050305030304" pitchFamily="18" charset="0"/>
                        </a:rPr>
                        <a:t>combined.</a:t>
                      </a:r>
                      <a:endParaRPr lang="en-IN" dirty="0">
                        <a:effectLst/>
                      </a:endParaRPr>
                    </a:p>
                  </a:txBody>
                  <a:tcPr anchor="ctr">
                    <a:lnL w="2857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779423"/>
                  </a:ext>
                </a:extLst>
              </a:tr>
            </a:tbl>
          </a:graphicData>
        </a:graphic>
      </p:graphicFrame>
    </p:spTree>
    <p:extLst>
      <p:ext uri="{BB962C8B-B14F-4D97-AF65-F5344CB8AC3E}">
        <p14:creationId xmlns:p14="http://schemas.microsoft.com/office/powerpoint/2010/main" val="1702301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2FF7-5DA2-634E-857D-B929285311A8}"/>
              </a:ext>
            </a:extLst>
          </p:cNvPr>
          <p:cNvSpPr>
            <a:spLocks noGrp="1"/>
          </p:cNvSpPr>
          <p:nvPr>
            <p:ph type="title"/>
          </p:nvPr>
        </p:nvSpPr>
        <p:spPr/>
        <p:txBody>
          <a:bodyPr/>
          <a:lstStyle/>
          <a:p>
            <a:pPr algn="ctr"/>
            <a:r>
              <a:rPr lang="en-US" b="1" dirty="0">
                <a:solidFill>
                  <a:srgbClr val="7030A0"/>
                </a:solidFill>
              </a:rPr>
              <a:t>Measures of Dispersion</a:t>
            </a:r>
          </a:p>
        </p:txBody>
      </p:sp>
      <p:sp>
        <p:nvSpPr>
          <p:cNvPr id="3" name="Content Placeholder 2">
            <a:extLst>
              <a:ext uri="{FF2B5EF4-FFF2-40B4-BE49-F238E27FC236}">
                <a16:creationId xmlns:a16="http://schemas.microsoft.com/office/drawing/2014/main" id="{3311F295-D6C4-0549-A8FD-9A96C423BD8B}"/>
              </a:ext>
            </a:extLst>
          </p:cNvPr>
          <p:cNvSpPr>
            <a:spLocks noGrp="1"/>
          </p:cNvSpPr>
          <p:nvPr>
            <p:ph idx="1"/>
          </p:nvPr>
        </p:nvSpPr>
        <p:spPr/>
        <p:txBody>
          <a:bodyPr/>
          <a:lstStyle/>
          <a:p>
            <a:pPr algn="just"/>
            <a:r>
              <a:rPr lang="en-US" dirty="0"/>
              <a:t>In simple terms, measures of dispersion indicate how large the spread of the distribution is around the central tendency. It answers unambiguously the question " What is the magnitude of departure from the average value for different groups having identical averages?".</a:t>
            </a:r>
          </a:p>
        </p:txBody>
      </p:sp>
    </p:spTree>
    <p:extLst>
      <p:ext uri="{BB962C8B-B14F-4D97-AF65-F5344CB8AC3E}">
        <p14:creationId xmlns:p14="http://schemas.microsoft.com/office/powerpoint/2010/main" val="2878542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E6BD6-2E08-3047-9CE9-FCCA52167A99}"/>
              </a:ext>
            </a:extLst>
          </p:cNvPr>
          <p:cNvSpPr>
            <a:spLocks noGrp="1"/>
          </p:cNvSpPr>
          <p:nvPr>
            <p:ph type="title"/>
          </p:nvPr>
        </p:nvSpPr>
        <p:spPr/>
        <p:txBody>
          <a:bodyPr/>
          <a:lstStyle/>
          <a:p>
            <a:pPr algn="ctr"/>
            <a:r>
              <a:rPr lang="en-US" b="1" dirty="0">
                <a:solidFill>
                  <a:srgbClr val="7030A0"/>
                </a:solidFill>
              </a:rPr>
              <a:t>Range</a:t>
            </a:r>
          </a:p>
        </p:txBody>
      </p:sp>
      <p:sp>
        <p:nvSpPr>
          <p:cNvPr id="3" name="Content Placeholder 2">
            <a:extLst>
              <a:ext uri="{FF2B5EF4-FFF2-40B4-BE49-F238E27FC236}">
                <a16:creationId xmlns:a16="http://schemas.microsoft.com/office/drawing/2014/main" id="{BB0F2FC9-BAE7-CC43-9B1F-D5DCEBF0343E}"/>
              </a:ext>
            </a:extLst>
          </p:cNvPr>
          <p:cNvSpPr>
            <a:spLocks noGrp="1"/>
          </p:cNvSpPr>
          <p:nvPr>
            <p:ph idx="1"/>
          </p:nvPr>
        </p:nvSpPr>
        <p:spPr/>
        <p:txBody>
          <a:bodyPr>
            <a:normAutofit/>
          </a:bodyPr>
          <a:lstStyle/>
          <a:p>
            <a:pPr algn="just"/>
            <a:r>
              <a:rPr lang="en-US" dirty="0"/>
              <a:t>Range is the simplest of all measures of dispersion. It is calculated as the difference between maximum and minimum value in the data set.</a:t>
            </a:r>
          </a:p>
          <a:p>
            <a:pPr algn="just"/>
            <a:endParaRPr lang="en-US" dirty="0"/>
          </a:p>
          <a:p>
            <a:pPr algn="just"/>
            <a:r>
              <a:rPr lang="en-US" dirty="0"/>
              <a:t>Range =</a:t>
            </a:r>
            <a:r>
              <a:rPr lang="en-US" dirty="0" err="1"/>
              <a:t>X</a:t>
            </a:r>
            <a:r>
              <a:rPr lang="en-US" baseline="-25000" dirty="0" err="1"/>
              <a:t>Maximum</a:t>
            </a:r>
            <a:r>
              <a:rPr lang="en-US" dirty="0"/>
              <a:t> −X </a:t>
            </a:r>
            <a:r>
              <a:rPr lang="en-US" baseline="-25000" dirty="0"/>
              <a:t>Minimum</a:t>
            </a:r>
          </a:p>
        </p:txBody>
      </p:sp>
    </p:spTree>
    <p:extLst>
      <p:ext uri="{BB962C8B-B14F-4D97-AF65-F5344CB8AC3E}">
        <p14:creationId xmlns:p14="http://schemas.microsoft.com/office/powerpoint/2010/main" val="2330296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0BA0-0871-3040-BCCC-77206F3777D7}"/>
              </a:ext>
            </a:extLst>
          </p:cNvPr>
          <p:cNvSpPr>
            <a:spLocks noGrp="1"/>
          </p:cNvSpPr>
          <p:nvPr>
            <p:ph type="title"/>
          </p:nvPr>
        </p:nvSpPr>
        <p:spPr>
          <a:xfrm>
            <a:off x="838200" y="365126"/>
            <a:ext cx="10515600" cy="579092"/>
          </a:xfrm>
        </p:spPr>
        <p:txBody>
          <a:bodyPr>
            <a:normAutofit fontScale="90000"/>
          </a:bodyPr>
          <a:lstStyle/>
          <a:p>
            <a:pPr algn="ctr"/>
            <a:br>
              <a:rPr lang="en-US" dirty="0"/>
            </a:br>
            <a:r>
              <a:rPr lang="en-US" b="1" dirty="0">
                <a:solidFill>
                  <a:srgbClr val="7030A0"/>
                </a:solidFill>
              </a:rPr>
              <a:t>Range-Example</a:t>
            </a:r>
            <a:br>
              <a:rPr lang="en-US" dirty="0"/>
            </a:br>
            <a:endParaRPr lang="en-US" dirty="0"/>
          </a:p>
        </p:txBody>
      </p:sp>
      <p:sp>
        <p:nvSpPr>
          <p:cNvPr id="3" name="Content Placeholder 2">
            <a:extLst>
              <a:ext uri="{FF2B5EF4-FFF2-40B4-BE49-F238E27FC236}">
                <a16:creationId xmlns:a16="http://schemas.microsoft.com/office/drawing/2014/main" id="{BD85AD76-73F8-6B4F-91FD-0B45E5C875F8}"/>
              </a:ext>
            </a:extLst>
          </p:cNvPr>
          <p:cNvSpPr>
            <a:spLocks noGrp="1"/>
          </p:cNvSpPr>
          <p:nvPr>
            <p:ph idx="1"/>
          </p:nvPr>
        </p:nvSpPr>
        <p:spPr>
          <a:xfrm>
            <a:off x="838200" y="944218"/>
            <a:ext cx="10515600" cy="5232745"/>
          </a:xfrm>
        </p:spPr>
        <p:txBody>
          <a:bodyPr>
            <a:normAutofit/>
          </a:bodyPr>
          <a:lstStyle/>
          <a:p>
            <a:endParaRPr lang="en-US" dirty="0"/>
          </a:p>
          <a:p>
            <a:pPr algn="just"/>
            <a:r>
              <a:rPr lang="en-US" dirty="0"/>
              <a:t>Example for Computing Range. The following data represent the percentage return on investment for 10 mutual funds per annum. Calculate Range.</a:t>
            </a:r>
          </a:p>
          <a:p>
            <a:pPr marL="0" indent="0" algn="just">
              <a:buNone/>
            </a:pPr>
            <a:r>
              <a:rPr lang="en-US" dirty="0"/>
              <a:t>   12, 14, 11, 18, 10.5, 11.3, 12, 14, 11, 9</a:t>
            </a:r>
          </a:p>
          <a:p>
            <a:pPr marL="0" indent="0" algn="just">
              <a:buNone/>
            </a:pPr>
            <a:endParaRPr lang="en-US" dirty="0"/>
          </a:p>
          <a:p>
            <a:pPr algn="just"/>
            <a:r>
              <a:rPr lang="en-US" dirty="0"/>
              <a:t>Range=18-9=9</a:t>
            </a:r>
          </a:p>
          <a:p>
            <a:pPr algn="just"/>
            <a:endParaRPr lang="en-US" dirty="0"/>
          </a:p>
          <a:p>
            <a:pPr algn="just"/>
            <a:r>
              <a:rPr lang="en-US" dirty="0"/>
              <a:t>Caution: If one of the components of range namely the maximum value or minimum value becomes an extreme value, then range should not be used.</a:t>
            </a:r>
          </a:p>
        </p:txBody>
      </p:sp>
    </p:spTree>
    <p:extLst>
      <p:ext uri="{BB962C8B-B14F-4D97-AF65-F5344CB8AC3E}">
        <p14:creationId xmlns:p14="http://schemas.microsoft.com/office/powerpoint/2010/main" val="3904345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8CFFF-E633-FC49-AB06-CAAF4E6996F6}"/>
              </a:ext>
            </a:extLst>
          </p:cNvPr>
          <p:cNvSpPr>
            <a:spLocks noGrp="1"/>
          </p:cNvSpPr>
          <p:nvPr>
            <p:ph type="title"/>
          </p:nvPr>
        </p:nvSpPr>
        <p:spPr/>
        <p:txBody>
          <a:bodyPr>
            <a:normAutofit fontScale="90000"/>
          </a:bodyPr>
          <a:lstStyle/>
          <a:p>
            <a:pPr algn="ctr"/>
            <a:br>
              <a:rPr lang="en-US" b="1" dirty="0">
                <a:solidFill>
                  <a:srgbClr val="7030A0"/>
                </a:solidFill>
              </a:rPr>
            </a:br>
            <a:r>
              <a:rPr lang="en-US" b="1" dirty="0">
                <a:solidFill>
                  <a:srgbClr val="7030A0"/>
                </a:solidFill>
              </a:rPr>
              <a:t>Inter-Quartile Range(IQR)</a:t>
            </a:r>
            <a:br>
              <a:rPr lang="en-US" dirty="0"/>
            </a:br>
            <a:endParaRPr lang="en-US" dirty="0"/>
          </a:p>
        </p:txBody>
      </p:sp>
      <p:sp>
        <p:nvSpPr>
          <p:cNvPr id="3" name="Content Placeholder 2">
            <a:extLst>
              <a:ext uri="{FF2B5EF4-FFF2-40B4-BE49-F238E27FC236}">
                <a16:creationId xmlns:a16="http://schemas.microsoft.com/office/drawing/2014/main" id="{98EA0E37-EEEC-9A42-A026-961E4462E77B}"/>
              </a:ext>
            </a:extLst>
          </p:cNvPr>
          <p:cNvSpPr>
            <a:spLocks noGrp="1"/>
          </p:cNvSpPr>
          <p:nvPr>
            <p:ph idx="1"/>
          </p:nvPr>
        </p:nvSpPr>
        <p:spPr/>
        <p:txBody>
          <a:bodyPr/>
          <a:lstStyle/>
          <a:p>
            <a:endParaRPr lang="en-US" dirty="0"/>
          </a:p>
          <a:p>
            <a:pPr algn="just"/>
            <a:r>
              <a:rPr lang="en-US" dirty="0"/>
              <a:t>IQR= Range computed on middle 50% of the observations after eliminating the highest and lowest 25% of observations in a data set that is arranged in ascending order. IQR is less affected by outliers.</a:t>
            </a:r>
          </a:p>
          <a:p>
            <a:pPr algn="just"/>
            <a:endParaRPr lang="en-US" dirty="0"/>
          </a:p>
          <a:p>
            <a:pPr algn="just"/>
            <a:r>
              <a:rPr lang="en-US" dirty="0"/>
              <a:t>IQR =Q3 -Q1 </a:t>
            </a:r>
          </a:p>
        </p:txBody>
      </p:sp>
    </p:spTree>
    <p:extLst>
      <p:ext uri="{BB962C8B-B14F-4D97-AF65-F5344CB8AC3E}">
        <p14:creationId xmlns:p14="http://schemas.microsoft.com/office/powerpoint/2010/main" val="3314528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F6D0-799E-9243-A9B1-B282C7A4E282}"/>
              </a:ext>
            </a:extLst>
          </p:cNvPr>
          <p:cNvSpPr>
            <a:spLocks noGrp="1"/>
          </p:cNvSpPr>
          <p:nvPr>
            <p:ph type="title"/>
          </p:nvPr>
        </p:nvSpPr>
        <p:spPr/>
        <p:txBody>
          <a:bodyPr/>
          <a:lstStyle/>
          <a:p>
            <a:pPr algn="ctr"/>
            <a:r>
              <a:rPr lang="en-US" b="1" dirty="0">
                <a:solidFill>
                  <a:srgbClr val="7030A0"/>
                </a:solidFill>
              </a:rPr>
              <a:t>Interquartile Range-Example</a:t>
            </a:r>
            <a:br>
              <a:rPr lang="en-US" b="1" dirty="0"/>
            </a:br>
            <a:endParaRPr lang="en-US" b="1" dirty="0"/>
          </a:p>
        </p:txBody>
      </p:sp>
      <p:sp>
        <p:nvSpPr>
          <p:cNvPr id="3" name="Content Placeholder 2">
            <a:extLst>
              <a:ext uri="{FF2B5EF4-FFF2-40B4-BE49-F238E27FC236}">
                <a16:creationId xmlns:a16="http://schemas.microsoft.com/office/drawing/2014/main" id="{14375ED3-336A-B947-8145-1F7EF9065365}"/>
              </a:ext>
            </a:extLst>
          </p:cNvPr>
          <p:cNvSpPr>
            <a:spLocks noGrp="1"/>
          </p:cNvSpPr>
          <p:nvPr>
            <p:ph idx="1"/>
          </p:nvPr>
        </p:nvSpPr>
        <p:spPr>
          <a:xfrm>
            <a:off x="838200" y="983974"/>
            <a:ext cx="10515600" cy="5192989"/>
          </a:xfrm>
        </p:spPr>
        <p:txBody>
          <a:bodyPr/>
          <a:lstStyle/>
          <a:p>
            <a:pPr marL="0" indent="0" algn="just">
              <a:buNone/>
            </a:pPr>
            <a:endParaRPr lang="en-US" dirty="0"/>
          </a:p>
          <a:p>
            <a:pPr algn="just"/>
            <a:r>
              <a:rPr lang="en-US" dirty="0"/>
              <a:t>The following data represent the annual percentage returns of 9 mutual funds. </a:t>
            </a:r>
          </a:p>
          <a:p>
            <a:pPr marL="0" indent="0" algn="just">
              <a:buNone/>
            </a:pPr>
            <a:r>
              <a:rPr lang="en-US" dirty="0"/>
              <a:t>   Data Set: [1,2,3,4,5,6,7,8,9,9,10]</a:t>
            </a:r>
          </a:p>
          <a:p>
            <a:pPr algn="just"/>
            <a:endParaRPr lang="en-US" dirty="0"/>
          </a:p>
          <a:p>
            <a:pPr algn="just"/>
            <a:r>
              <a:rPr lang="en-US" dirty="0"/>
              <a:t>Arranging in ascending order, the data set becomes </a:t>
            </a:r>
          </a:p>
          <a:p>
            <a:pPr marL="0" indent="0" algn="just">
              <a:buNone/>
            </a:pPr>
            <a:r>
              <a:rPr lang="en-US" dirty="0"/>
              <a:t>   1,2,3,4,5,6,7,8,9,9,10</a:t>
            </a:r>
          </a:p>
          <a:p>
            <a:pPr algn="just"/>
            <a:endParaRPr lang="en-US" dirty="0"/>
          </a:p>
          <a:p>
            <a:pPr algn="just"/>
            <a:r>
              <a:rPr lang="en-US" dirty="0"/>
              <a:t>IQR=Q3-Q1=???</a:t>
            </a:r>
          </a:p>
        </p:txBody>
      </p:sp>
    </p:spTree>
    <p:extLst>
      <p:ext uri="{BB962C8B-B14F-4D97-AF65-F5344CB8AC3E}">
        <p14:creationId xmlns:p14="http://schemas.microsoft.com/office/powerpoint/2010/main" val="2729209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D1DA-5AEC-CA47-B72A-347B770FEE90}"/>
              </a:ext>
            </a:extLst>
          </p:cNvPr>
          <p:cNvSpPr>
            <a:spLocks noGrp="1"/>
          </p:cNvSpPr>
          <p:nvPr>
            <p:ph type="title"/>
          </p:nvPr>
        </p:nvSpPr>
        <p:spPr/>
        <p:txBody>
          <a:bodyPr/>
          <a:lstStyle/>
          <a:p>
            <a:pPr algn="ctr"/>
            <a:r>
              <a:rPr lang="en-US" b="1" dirty="0">
                <a:solidFill>
                  <a:srgbClr val="7030A0"/>
                </a:solidFill>
              </a:rPr>
              <a:t>Percentile</a:t>
            </a:r>
          </a:p>
        </p:txBody>
      </p:sp>
      <p:sp>
        <p:nvSpPr>
          <p:cNvPr id="3" name="Content Placeholder 2">
            <a:extLst>
              <a:ext uri="{FF2B5EF4-FFF2-40B4-BE49-F238E27FC236}">
                <a16:creationId xmlns:a16="http://schemas.microsoft.com/office/drawing/2014/main" id="{ECC0F148-DB26-1248-8DE1-2BFCDEBC018D}"/>
              </a:ext>
            </a:extLst>
          </p:cNvPr>
          <p:cNvSpPr>
            <a:spLocks noGrp="1"/>
          </p:cNvSpPr>
          <p:nvPr>
            <p:ph idx="1"/>
          </p:nvPr>
        </p:nvSpPr>
        <p:spPr/>
        <p:txBody>
          <a:bodyPr/>
          <a:lstStyle/>
          <a:p>
            <a:pPr marL="0" indent="0">
              <a:buNone/>
            </a:pPr>
            <a:r>
              <a:rPr lang="en-US" dirty="0"/>
              <a:t>Example</a:t>
            </a:r>
          </a:p>
        </p:txBody>
      </p:sp>
      <p:pic>
        <p:nvPicPr>
          <p:cNvPr id="4" name="Picture 3">
            <a:extLst>
              <a:ext uri="{FF2B5EF4-FFF2-40B4-BE49-F238E27FC236}">
                <a16:creationId xmlns:a16="http://schemas.microsoft.com/office/drawing/2014/main" id="{8DEB0DAF-FE25-C340-BF7F-8FB33B1FB3F9}"/>
              </a:ext>
            </a:extLst>
          </p:cNvPr>
          <p:cNvPicPr>
            <a:picLocks noChangeAspect="1"/>
          </p:cNvPicPr>
          <p:nvPr/>
        </p:nvPicPr>
        <p:blipFill>
          <a:blip r:embed="rId2"/>
          <a:stretch>
            <a:fillRect/>
          </a:stretch>
        </p:blipFill>
        <p:spPr>
          <a:xfrm>
            <a:off x="2357882" y="2394744"/>
            <a:ext cx="6159500" cy="3213100"/>
          </a:xfrm>
          <a:prstGeom prst="rect">
            <a:avLst/>
          </a:prstGeom>
        </p:spPr>
      </p:pic>
    </p:spTree>
    <p:extLst>
      <p:ext uri="{BB962C8B-B14F-4D97-AF65-F5344CB8AC3E}">
        <p14:creationId xmlns:p14="http://schemas.microsoft.com/office/powerpoint/2010/main" val="2717019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356D-821D-0D47-AF6C-A75E2BB62489}"/>
              </a:ext>
            </a:extLst>
          </p:cNvPr>
          <p:cNvSpPr>
            <a:spLocks noGrp="1"/>
          </p:cNvSpPr>
          <p:nvPr>
            <p:ph type="title"/>
          </p:nvPr>
        </p:nvSpPr>
        <p:spPr>
          <a:xfrm>
            <a:off x="838200" y="365125"/>
            <a:ext cx="10515600" cy="688423"/>
          </a:xfrm>
        </p:spPr>
        <p:txBody>
          <a:bodyPr>
            <a:normAutofit fontScale="90000"/>
          </a:bodyPr>
          <a:lstStyle/>
          <a:p>
            <a:pPr algn="ctr"/>
            <a:r>
              <a:rPr lang="en-US" b="1" dirty="0">
                <a:solidFill>
                  <a:srgbClr val="7030A0"/>
                </a:solidFill>
              </a:rPr>
              <a:t>Percentile</a:t>
            </a:r>
            <a:endParaRPr lang="en-US" dirty="0"/>
          </a:p>
        </p:txBody>
      </p:sp>
      <p:sp>
        <p:nvSpPr>
          <p:cNvPr id="3" name="Content Placeholder 2">
            <a:extLst>
              <a:ext uri="{FF2B5EF4-FFF2-40B4-BE49-F238E27FC236}">
                <a16:creationId xmlns:a16="http://schemas.microsoft.com/office/drawing/2014/main" id="{3BF85D81-C4CB-0E45-B67C-C46E6DA77D98}"/>
              </a:ext>
            </a:extLst>
          </p:cNvPr>
          <p:cNvSpPr>
            <a:spLocks noGrp="1"/>
          </p:cNvSpPr>
          <p:nvPr>
            <p:ph idx="1"/>
          </p:nvPr>
        </p:nvSpPr>
        <p:spPr>
          <a:xfrm>
            <a:off x="838200" y="964096"/>
            <a:ext cx="10515600" cy="5212867"/>
          </a:xfrm>
        </p:spPr>
        <p:txBody>
          <a:bodyPr/>
          <a:lstStyle/>
          <a:p>
            <a:r>
              <a:rPr lang="en-US" dirty="0"/>
              <a:t>25 Percentile=(25/100) * (n+1)</a:t>
            </a:r>
          </a:p>
          <a:p>
            <a:endParaRPr lang="en-US" dirty="0"/>
          </a:p>
          <a:p>
            <a:r>
              <a:rPr lang="en-US" dirty="0"/>
              <a:t>75 Percentile=(75/100) * (n+1)</a:t>
            </a:r>
          </a:p>
          <a:p>
            <a:endParaRPr lang="en-US" dirty="0"/>
          </a:p>
          <a:p>
            <a:r>
              <a:rPr lang="en-US" dirty="0"/>
              <a:t>IQR=Q3-Q1</a:t>
            </a:r>
          </a:p>
          <a:p>
            <a:endParaRPr lang="en-US" dirty="0"/>
          </a:p>
          <a:p>
            <a:r>
              <a:rPr lang="en-US" dirty="0"/>
              <a:t>Lower Bracket=Q1-1.5(IQR)</a:t>
            </a:r>
          </a:p>
          <a:p>
            <a:endParaRPr lang="en-US" dirty="0"/>
          </a:p>
          <a:p>
            <a:r>
              <a:rPr lang="en-US" dirty="0"/>
              <a:t>Upper Bracket=Q3+1.5(IQR)</a:t>
            </a:r>
          </a:p>
        </p:txBody>
      </p:sp>
    </p:spTree>
    <p:extLst>
      <p:ext uri="{BB962C8B-B14F-4D97-AF65-F5344CB8AC3E}">
        <p14:creationId xmlns:p14="http://schemas.microsoft.com/office/powerpoint/2010/main" val="3670718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6A32-2297-EA44-8A45-405B6338F151}"/>
              </a:ext>
            </a:extLst>
          </p:cNvPr>
          <p:cNvSpPr>
            <a:spLocks noGrp="1"/>
          </p:cNvSpPr>
          <p:nvPr>
            <p:ph type="title"/>
          </p:nvPr>
        </p:nvSpPr>
        <p:spPr/>
        <p:txBody>
          <a:bodyPr/>
          <a:lstStyle/>
          <a:p>
            <a:pPr algn="ctr"/>
            <a:r>
              <a:rPr lang="en-US" dirty="0">
                <a:solidFill>
                  <a:srgbClr val="7030A0"/>
                </a:solidFill>
              </a:rPr>
              <a:t>Percentiles</a:t>
            </a:r>
          </a:p>
        </p:txBody>
      </p:sp>
      <p:sp>
        <p:nvSpPr>
          <p:cNvPr id="3" name="Content Placeholder 2">
            <a:extLst>
              <a:ext uri="{FF2B5EF4-FFF2-40B4-BE49-F238E27FC236}">
                <a16:creationId xmlns:a16="http://schemas.microsoft.com/office/drawing/2014/main" id="{D0E0B4B6-BF43-DD4B-AC94-315B26E5C81D}"/>
              </a:ext>
            </a:extLst>
          </p:cNvPr>
          <p:cNvSpPr>
            <a:spLocks noGrp="1"/>
          </p:cNvSpPr>
          <p:nvPr>
            <p:ph idx="1"/>
          </p:nvPr>
        </p:nvSpPr>
        <p:spPr/>
        <p:txBody>
          <a:bodyPr/>
          <a:lstStyle/>
          <a:p>
            <a:r>
              <a:rPr lang="en-US" dirty="0"/>
              <a:t>Percentile rank of x= (Number of values below x/x)*100</a:t>
            </a:r>
          </a:p>
          <a:p>
            <a:endParaRPr lang="en-US" dirty="0"/>
          </a:p>
          <a:p>
            <a:r>
              <a:rPr lang="en-US"/>
              <a:t>Value=(Percentile/100)*(n+1)</a:t>
            </a:r>
            <a:endParaRPr lang="en-US" dirty="0"/>
          </a:p>
        </p:txBody>
      </p:sp>
    </p:spTree>
    <p:extLst>
      <p:ext uri="{BB962C8B-B14F-4D97-AF65-F5344CB8AC3E}">
        <p14:creationId xmlns:p14="http://schemas.microsoft.com/office/powerpoint/2010/main" val="3098482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F662-A570-CB42-AE1E-59CE5FC8F0F9}"/>
              </a:ext>
            </a:extLst>
          </p:cNvPr>
          <p:cNvSpPr>
            <a:spLocks noGrp="1"/>
          </p:cNvSpPr>
          <p:nvPr>
            <p:ph type="title"/>
          </p:nvPr>
        </p:nvSpPr>
        <p:spPr>
          <a:xfrm>
            <a:off x="838200" y="365126"/>
            <a:ext cx="10515600" cy="817632"/>
          </a:xfrm>
        </p:spPr>
        <p:txBody>
          <a:bodyPr/>
          <a:lstStyle/>
          <a:p>
            <a:pPr algn="ctr"/>
            <a:r>
              <a:rPr lang="en-US" b="1" dirty="0">
                <a:solidFill>
                  <a:srgbClr val="7030A0"/>
                </a:solidFill>
              </a:rPr>
              <a:t>Applied Statistics</a:t>
            </a:r>
            <a:endParaRPr lang="en-US" dirty="0"/>
          </a:p>
        </p:txBody>
      </p:sp>
      <p:sp>
        <p:nvSpPr>
          <p:cNvPr id="3" name="Content Placeholder 2">
            <a:extLst>
              <a:ext uri="{FF2B5EF4-FFF2-40B4-BE49-F238E27FC236}">
                <a16:creationId xmlns:a16="http://schemas.microsoft.com/office/drawing/2014/main" id="{095657B2-813B-1D4B-9C8D-7C0EF7B2F5E9}"/>
              </a:ext>
            </a:extLst>
          </p:cNvPr>
          <p:cNvSpPr>
            <a:spLocks noGrp="1"/>
          </p:cNvSpPr>
          <p:nvPr>
            <p:ph idx="1"/>
          </p:nvPr>
        </p:nvSpPr>
        <p:spPr>
          <a:xfrm>
            <a:off x="838200" y="1182758"/>
            <a:ext cx="10515600" cy="4994205"/>
          </a:xfrm>
        </p:spPr>
        <p:txBody>
          <a:bodyPr/>
          <a:lstStyle/>
          <a:p>
            <a:pPr algn="just"/>
            <a:r>
              <a:rPr lang="en-IN" dirty="0"/>
              <a:t>In fact,</a:t>
            </a:r>
            <a:r>
              <a:rPr lang="en-IN" b="1" dirty="0">
                <a:hlinkClick r:id="rId2"/>
              </a:rPr>
              <a:t> </a:t>
            </a:r>
            <a:r>
              <a:rPr lang="en-IN" b="1" u="sng" dirty="0">
                <a:hlinkClick r:id="rId2"/>
              </a:rPr>
              <a:t>studies</a:t>
            </a:r>
            <a:r>
              <a:rPr lang="en-IN" u="sng" dirty="0"/>
              <a:t> </a:t>
            </a:r>
            <a:r>
              <a:rPr lang="en-IN" dirty="0"/>
              <a:t>show that companies employing</a:t>
            </a:r>
            <a:r>
              <a:rPr lang="en-IN" b="1" dirty="0">
                <a:hlinkClick r:id="rId3"/>
              </a:rPr>
              <a:t> data-driven marketing strategies</a:t>
            </a:r>
            <a:r>
              <a:rPr lang="en-IN" dirty="0"/>
              <a:t> are seeing up to 20% increases in revenue and 30% decreases in spending. </a:t>
            </a:r>
          </a:p>
          <a:p>
            <a:pPr algn="just"/>
            <a:r>
              <a:rPr lang="en-IN" dirty="0"/>
              <a:t>Government agencies, non profits, and other organizations can use data to help prevent disease, collect important demographic information, steer political campaigns, and test potential life-saving pharmaceutical products.</a:t>
            </a:r>
          </a:p>
          <a:p>
            <a:pPr algn="just"/>
            <a:r>
              <a:rPr lang="en-IN" dirty="0"/>
              <a:t>As business leaders grow their understanding of the power of data for their companies, the </a:t>
            </a:r>
            <a:r>
              <a:rPr lang="en-IN" b="1" dirty="0">
                <a:hlinkClick r:id="rId4"/>
              </a:rPr>
              <a:t>exponential demand for statisticians</a:t>
            </a:r>
            <a:r>
              <a:rPr lang="en-IN" dirty="0"/>
              <a:t> and other professionals with advanced applied statistics skills will only</a:t>
            </a:r>
            <a:r>
              <a:rPr lang="en-IN" b="1" dirty="0">
                <a:hlinkClick r:id="rId5"/>
              </a:rPr>
              <a:t> continue to increase.</a:t>
            </a:r>
            <a:r>
              <a:rPr lang="en-IN" dirty="0"/>
              <a:t> </a:t>
            </a:r>
            <a:endParaRPr lang="en-US" dirty="0"/>
          </a:p>
        </p:txBody>
      </p:sp>
    </p:spTree>
    <p:extLst>
      <p:ext uri="{BB962C8B-B14F-4D97-AF65-F5344CB8AC3E}">
        <p14:creationId xmlns:p14="http://schemas.microsoft.com/office/powerpoint/2010/main" val="2315100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EA68-0E5A-FF48-9F1D-1B2D46F09976}"/>
              </a:ext>
            </a:extLst>
          </p:cNvPr>
          <p:cNvSpPr>
            <a:spLocks noGrp="1"/>
          </p:cNvSpPr>
          <p:nvPr>
            <p:ph type="title"/>
          </p:nvPr>
        </p:nvSpPr>
        <p:spPr>
          <a:xfrm>
            <a:off x="1132490" y="378372"/>
            <a:ext cx="10515600" cy="1204804"/>
          </a:xfrm>
        </p:spPr>
        <p:txBody>
          <a:bodyPr>
            <a:normAutofit fontScale="90000"/>
          </a:bodyPr>
          <a:lstStyle/>
          <a:p>
            <a:pPr algn="ctr"/>
            <a:r>
              <a:rPr lang="en-US" b="1" dirty="0">
                <a:solidFill>
                  <a:srgbClr val="7030A0"/>
                </a:solidFill>
              </a:rPr>
              <a:t>Standard Deviation</a:t>
            </a:r>
            <a:br>
              <a:rPr lang="en-US" dirty="0"/>
            </a:br>
            <a:endParaRPr lang="en-US" dirty="0"/>
          </a:p>
        </p:txBody>
      </p:sp>
      <p:sp>
        <p:nvSpPr>
          <p:cNvPr id="3" name="Content Placeholder 2">
            <a:extLst>
              <a:ext uri="{FF2B5EF4-FFF2-40B4-BE49-F238E27FC236}">
                <a16:creationId xmlns:a16="http://schemas.microsoft.com/office/drawing/2014/main" id="{677040F8-66AF-A94D-99F5-CE9137DB2175}"/>
              </a:ext>
            </a:extLst>
          </p:cNvPr>
          <p:cNvSpPr>
            <a:spLocks noGrp="1"/>
          </p:cNvSpPr>
          <p:nvPr>
            <p:ph idx="1"/>
          </p:nvPr>
        </p:nvSpPr>
        <p:spPr>
          <a:xfrm>
            <a:off x="838200" y="1177159"/>
            <a:ext cx="10515600" cy="4999804"/>
          </a:xfrm>
        </p:spPr>
        <p:txBody>
          <a:bodyPr>
            <a:normAutofit/>
          </a:bodyPr>
          <a:lstStyle/>
          <a:p>
            <a:endParaRPr lang="en-US" dirty="0"/>
          </a:p>
          <a:p>
            <a:pPr algn="just"/>
            <a:r>
              <a:rPr lang="en-US" dirty="0"/>
              <a:t>To define standard deviation, you need to define another term called variance. In simple terms, standard deviation is the square root of variance.</a:t>
            </a:r>
          </a:p>
          <a:p>
            <a:pPr algn="just"/>
            <a:endParaRPr lang="en-US" dirty="0"/>
          </a:p>
          <a:p>
            <a:pPr marL="0" indent="0" algn="just">
              <a:buNone/>
            </a:pPr>
            <a:r>
              <a:rPr lang="en-US" dirty="0"/>
              <a:t>    Example for Standard Deviation</a:t>
            </a:r>
          </a:p>
          <a:p>
            <a:pPr algn="just"/>
            <a:endParaRPr lang="en-US" dirty="0"/>
          </a:p>
          <a:p>
            <a:pPr algn="just"/>
            <a:r>
              <a:rPr lang="en-US" dirty="0"/>
              <a:t>The following data represent the percentage return on investment for 10 mutual funds per annum. Calculate the sample standard deviation.</a:t>
            </a:r>
          </a:p>
          <a:p>
            <a:pPr marL="0" indent="0" algn="just">
              <a:buNone/>
            </a:pPr>
            <a:r>
              <a:rPr lang="en-US" dirty="0"/>
              <a:t>   12, 14, 11, 18, 10.5, 11.3, 12, 14, 11, 9</a:t>
            </a:r>
          </a:p>
        </p:txBody>
      </p:sp>
    </p:spTree>
    <p:extLst>
      <p:ext uri="{BB962C8B-B14F-4D97-AF65-F5344CB8AC3E}">
        <p14:creationId xmlns:p14="http://schemas.microsoft.com/office/powerpoint/2010/main" val="3839287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9A8AC-1A4C-A34D-8F86-51229A7A9D57}"/>
              </a:ext>
            </a:extLst>
          </p:cNvPr>
          <p:cNvSpPr>
            <a:spLocks noGrp="1"/>
          </p:cNvSpPr>
          <p:nvPr>
            <p:ph type="title"/>
          </p:nvPr>
        </p:nvSpPr>
        <p:spPr>
          <a:xfrm>
            <a:off x="838200" y="365125"/>
            <a:ext cx="10515600" cy="1215197"/>
          </a:xfrm>
        </p:spPr>
        <p:txBody>
          <a:bodyPr>
            <a:normAutofit fontScale="90000"/>
          </a:bodyPr>
          <a:lstStyle/>
          <a:p>
            <a:pPr algn="ctr"/>
            <a:r>
              <a:rPr lang="en-US" b="1" dirty="0">
                <a:solidFill>
                  <a:srgbClr val="7030A0"/>
                </a:solidFill>
              </a:rPr>
              <a:t>Example for Standard Deviation</a:t>
            </a:r>
            <a:br>
              <a:rPr lang="en-US" dirty="0"/>
            </a:br>
            <a:endParaRPr lang="en-US" dirty="0"/>
          </a:p>
        </p:txBody>
      </p:sp>
      <p:sp>
        <p:nvSpPr>
          <p:cNvPr id="3" name="Content Placeholder 2">
            <a:extLst>
              <a:ext uri="{FF2B5EF4-FFF2-40B4-BE49-F238E27FC236}">
                <a16:creationId xmlns:a16="http://schemas.microsoft.com/office/drawing/2014/main" id="{35ED662F-695C-4842-B85D-31ED2D804A36}"/>
              </a:ext>
            </a:extLst>
          </p:cNvPr>
          <p:cNvSpPr>
            <a:spLocks noGrp="1"/>
          </p:cNvSpPr>
          <p:nvPr>
            <p:ph idx="1"/>
          </p:nvPr>
        </p:nvSpPr>
        <p:spPr/>
        <p:txBody>
          <a:bodyPr/>
          <a:lstStyle/>
          <a:p>
            <a:endParaRPr lang="en-US" dirty="0"/>
          </a:p>
          <a:p>
            <a:r>
              <a:rPr lang="en-US" dirty="0"/>
              <a:t>The following data represent the percentage return on investment for 10 mutual funds per annum. Calculate the sample standard deviation.</a:t>
            </a:r>
          </a:p>
          <a:p>
            <a:endParaRPr lang="en-US" dirty="0"/>
          </a:p>
          <a:p>
            <a:r>
              <a:rPr lang="en-US" dirty="0"/>
              <a:t>12, 14, 11, 18, 10.5, 11.3, 12, 14, 11, 9</a:t>
            </a:r>
          </a:p>
          <a:p>
            <a:pPr marL="0" indent="0">
              <a:buNone/>
            </a:pPr>
            <a:endParaRPr lang="en-US" dirty="0"/>
          </a:p>
          <a:p>
            <a:pPr marL="0" indent="0">
              <a:buNone/>
            </a:pPr>
            <a:r>
              <a:rPr lang="en-US" dirty="0"/>
              <a:t>Variance=6.33</a:t>
            </a:r>
          </a:p>
          <a:p>
            <a:pPr marL="0" indent="0">
              <a:buNone/>
            </a:pPr>
            <a:r>
              <a:rPr lang="en-US" dirty="0"/>
              <a:t>Standard Deviation=2.52</a:t>
            </a:r>
          </a:p>
        </p:txBody>
      </p:sp>
    </p:spTree>
    <p:extLst>
      <p:ext uri="{BB962C8B-B14F-4D97-AF65-F5344CB8AC3E}">
        <p14:creationId xmlns:p14="http://schemas.microsoft.com/office/powerpoint/2010/main" val="2595811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83F2-3320-334B-924A-7FE44C554B07}"/>
              </a:ext>
            </a:extLst>
          </p:cNvPr>
          <p:cNvSpPr>
            <a:spLocks noGrp="1"/>
          </p:cNvSpPr>
          <p:nvPr>
            <p:ph type="title"/>
          </p:nvPr>
        </p:nvSpPr>
        <p:spPr/>
        <p:txBody>
          <a:bodyPr/>
          <a:lstStyle/>
          <a:p>
            <a:pPr algn="ctr"/>
            <a:r>
              <a:rPr lang="en-US" b="1" dirty="0">
                <a:solidFill>
                  <a:srgbClr val="7030A0"/>
                </a:solidFill>
              </a:rPr>
              <a:t>Empirical Rule</a:t>
            </a:r>
          </a:p>
        </p:txBody>
      </p:sp>
      <p:pic>
        <p:nvPicPr>
          <p:cNvPr id="5" name="Content Placeholder 4">
            <a:extLst>
              <a:ext uri="{FF2B5EF4-FFF2-40B4-BE49-F238E27FC236}">
                <a16:creationId xmlns:a16="http://schemas.microsoft.com/office/drawing/2014/main" id="{35746D41-3DED-EF4F-8068-44770CE0046F}"/>
              </a:ext>
            </a:extLst>
          </p:cNvPr>
          <p:cNvPicPr>
            <a:picLocks noGrp="1" noChangeAspect="1"/>
          </p:cNvPicPr>
          <p:nvPr>
            <p:ph idx="1"/>
          </p:nvPr>
        </p:nvPicPr>
        <p:blipFill>
          <a:blip r:embed="rId2"/>
          <a:stretch>
            <a:fillRect/>
          </a:stretch>
        </p:blipFill>
        <p:spPr>
          <a:xfrm>
            <a:off x="2429842" y="1825625"/>
            <a:ext cx="7332315" cy="4351338"/>
          </a:xfrm>
        </p:spPr>
      </p:pic>
    </p:spTree>
    <p:extLst>
      <p:ext uri="{BB962C8B-B14F-4D97-AF65-F5344CB8AC3E}">
        <p14:creationId xmlns:p14="http://schemas.microsoft.com/office/powerpoint/2010/main" val="105247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074D-D28D-D94B-AF07-F37900A5092F}"/>
              </a:ext>
            </a:extLst>
          </p:cNvPr>
          <p:cNvSpPr>
            <a:spLocks noGrp="1"/>
          </p:cNvSpPr>
          <p:nvPr>
            <p:ph type="title"/>
          </p:nvPr>
        </p:nvSpPr>
        <p:spPr/>
        <p:txBody>
          <a:bodyPr/>
          <a:lstStyle/>
          <a:p>
            <a:pPr algn="ctr"/>
            <a:r>
              <a:rPr lang="en-US" b="1" dirty="0">
                <a:solidFill>
                  <a:srgbClr val="7030A0"/>
                </a:solidFill>
              </a:rPr>
              <a:t>The Empirical Rule</a:t>
            </a:r>
          </a:p>
        </p:txBody>
      </p:sp>
      <p:pic>
        <p:nvPicPr>
          <p:cNvPr id="5" name="Content Placeholder 4">
            <a:extLst>
              <a:ext uri="{FF2B5EF4-FFF2-40B4-BE49-F238E27FC236}">
                <a16:creationId xmlns:a16="http://schemas.microsoft.com/office/drawing/2014/main" id="{2984E77C-D574-CC4E-839E-F005247D1DBA}"/>
              </a:ext>
            </a:extLst>
          </p:cNvPr>
          <p:cNvPicPr>
            <a:picLocks noGrp="1" noChangeAspect="1"/>
          </p:cNvPicPr>
          <p:nvPr>
            <p:ph idx="1"/>
          </p:nvPr>
        </p:nvPicPr>
        <p:blipFill>
          <a:blip r:embed="rId2"/>
          <a:stretch>
            <a:fillRect/>
          </a:stretch>
        </p:blipFill>
        <p:spPr>
          <a:xfrm>
            <a:off x="2791186" y="1825625"/>
            <a:ext cx="6609627" cy="4351338"/>
          </a:xfrm>
        </p:spPr>
      </p:pic>
    </p:spTree>
    <p:extLst>
      <p:ext uri="{BB962C8B-B14F-4D97-AF65-F5344CB8AC3E}">
        <p14:creationId xmlns:p14="http://schemas.microsoft.com/office/powerpoint/2010/main" val="2292703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7A00-CD11-D24F-AEAB-760EDF62D31E}"/>
              </a:ext>
            </a:extLst>
          </p:cNvPr>
          <p:cNvSpPr>
            <a:spLocks noGrp="1"/>
          </p:cNvSpPr>
          <p:nvPr>
            <p:ph type="title"/>
          </p:nvPr>
        </p:nvSpPr>
        <p:spPr/>
        <p:txBody>
          <a:bodyPr/>
          <a:lstStyle/>
          <a:p>
            <a:pPr algn="ctr"/>
            <a:r>
              <a:rPr lang="en-US" b="1" dirty="0">
                <a:solidFill>
                  <a:srgbClr val="7030A0"/>
                </a:solidFill>
              </a:rPr>
              <a:t>Distribution Shape</a:t>
            </a:r>
          </a:p>
        </p:txBody>
      </p:sp>
      <p:pic>
        <p:nvPicPr>
          <p:cNvPr id="5" name="Content Placeholder 4">
            <a:extLst>
              <a:ext uri="{FF2B5EF4-FFF2-40B4-BE49-F238E27FC236}">
                <a16:creationId xmlns:a16="http://schemas.microsoft.com/office/drawing/2014/main" id="{3B3B3A7F-291D-8740-9F5F-4FA20090483D}"/>
              </a:ext>
            </a:extLst>
          </p:cNvPr>
          <p:cNvPicPr>
            <a:picLocks noGrp="1" noChangeAspect="1"/>
          </p:cNvPicPr>
          <p:nvPr>
            <p:ph idx="1"/>
          </p:nvPr>
        </p:nvPicPr>
        <p:blipFill>
          <a:blip r:embed="rId2"/>
          <a:stretch>
            <a:fillRect/>
          </a:stretch>
        </p:blipFill>
        <p:spPr>
          <a:xfrm>
            <a:off x="1042833" y="1825625"/>
            <a:ext cx="10106333" cy="4351338"/>
          </a:xfrm>
        </p:spPr>
      </p:pic>
    </p:spTree>
    <p:extLst>
      <p:ext uri="{BB962C8B-B14F-4D97-AF65-F5344CB8AC3E}">
        <p14:creationId xmlns:p14="http://schemas.microsoft.com/office/powerpoint/2010/main" val="274695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E56B-7589-5845-B42D-08D3691A2C77}"/>
              </a:ext>
            </a:extLst>
          </p:cNvPr>
          <p:cNvSpPr>
            <a:spLocks noGrp="1"/>
          </p:cNvSpPr>
          <p:nvPr>
            <p:ph type="title"/>
          </p:nvPr>
        </p:nvSpPr>
        <p:spPr/>
        <p:txBody>
          <a:bodyPr/>
          <a:lstStyle/>
          <a:p>
            <a:pPr algn="ctr"/>
            <a:r>
              <a:rPr lang="en-US" b="1" dirty="0">
                <a:solidFill>
                  <a:srgbClr val="7030A0"/>
                </a:solidFill>
              </a:rPr>
              <a:t>The Five Number Summary</a:t>
            </a:r>
          </a:p>
        </p:txBody>
      </p:sp>
      <p:sp>
        <p:nvSpPr>
          <p:cNvPr id="3" name="Content Placeholder 2">
            <a:extLst>
              <a:ext uri="{FF2B5EF4-FFF2-40B4-BE49-F238E27FC236}">
                <a16:creationId xmlns:a16="http://schemas.microsoft.com/office/drawing/2014/main" id="{AD3E2D99-FFA6-8B4D-A9B9-1FE5EA316CAC}"/>
              </a:ext>
            </a:extLst>
          </p:cNvPr>
          <p:cNvSpPr>
            <a:spLocks noGrp="1"/>
          </p:cNvSpPr>
          <p:nvPr>
            <p:ph idx="1"/>
          </p:nvPr>
        </p:nvSpPr>
        <p:spPr/>
        <p:txBody>
          <a:bodyPr>
            <a:normAutofit/>
          </a:bodyPr>
          <a:lstStyle/>
          <a:p>
            <a:r>
              <a:rPr lang="en-US" dirty="0"/>
              <a:t>The five numbers that help describe the center, spread and shape of data are:</a:t>
            </a:r>
          </a:p>
          <a:p>
            <a:endParaRPr lang="en-US" dirty="0"/>
          </a:p>
          <a:p>
            <a:pPr marL="0" indent="0">
              <a:buNone/>
            </a:pPr>
            <a:r>
              <a:rPr lang="en-US" dirty="0"/>
              <a:t>X </a:t>
            </a:r>
            <a:r>
              <a:rPr lang="en-US" baseline="-25000" dirty="0"/>
              <a:t>smallest</a:t>
            </a:r>
          </a:p>
          <a:p>
            <a:pPr marL="0" indent="0">
              <a:buNone/>
            </a:pPr>
            <a:r>
              <a:rPr lang="en-US" dirty="0"/>
              <a:t>First Quartile (Q1 )</a:t>
            </a:r>
          </a:p>
          <a:p>
            <a:pPr marL="0" indent="0">
              <a:buNone/>
            </a:pPr>
            <a:r>
              <a:rPr lang="en-US" dirty="0"/>
              <a:t>Median (Q2 )</a:t>
            </a:r>
          </a:p>
          <a:p>
            <a:pPr marL="0" indent="0">
              <a:buNone/>
            </a:pPr>
            <a:r>
              <a:rPr lang="en-US" dirty="0"/>
              <a:t>Third Quartile (Q3 ) </a:t>
            </a:r>
          </a:p>
          <a:p>
            <a:pPr marL="0" indent="0">
              <a:buNone/>
            </a:pPr>
            <a:r>
              <a:rPr lang="en-US" dirty="0" err="1"/>
              <a:t>X</a:t>
            </a:r>
            <a:r>
              <a:rPr lang="en-US" baseline="-25000" dirty="0" err="1"/>
              <a:t>largest</a:t>
            </a:r>
            <a:endParaRPr lang="en-US" baseline="-25000" dirty="0"/>
          </a:p>
        </p:txBody>
      </p:sp>
    </p:spTree>
    <p:extLst>
      <p:ext uri="{BB962C8B-B14F-4D97-AF65-F5344CB8AC3E}">
        <p14:creationId xmlns:p14="http://schemas.microsoft.com/office/powerpoint/2010/main" val="112551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61C6-BEDB-9A42-9624-1ABE57CBBA92}"/>
              </a:ext>
            </a:extLst>
          </p:cNvPr>
          <p:cNvSpPr>
            <a:spLocks noGrp="1"/>
          </p:cNvSpPr>
          <p:nvPr>
            <p:ph type="title"/>
          </p:nvPr>
        </p:nvSpPr>
        <p:spPr/>
        <p:txBody>
          <a:bodyPr/>
          <a:lstStyle/>
          <a:p>
            <a:pPr algn="ctr"/>
            <a:r>
              <a:rPr lang="en-US" b="1" dirty="0">
                <a:solidFill>
                  <a:srgbClr val="7030A0"/>
                </a:solidFill>
              </a:rPr>
              <a:t>Five Number Summary and the Boxplot</a:t>
            </a:r>
          </a:p>
        </p:txBody>
      </p:sp>
      <p:pic>
        <p:nvPicPr>
          <p:cNvPr id="5" name="Content Placeholder 4">
            <a:extLst>
              <a:ext uri="{FF2B5EF4-FFF2-40B4-BE49-F238E27FC236}">
                <a16:creationId xmlns:a16="http://schemas.microsoft.com/office/drawing/2014/main" id="{BE2F0630-18E1-8041-95C7-FD4888F59CD2}"/>
              </a:ext>
            </a:extLst>
          </p:cNvPr>
          <p:cNvPicPr>
            <a:picLocks noGrp="1" noChangeAspect="1"/>
          </p:cNvPicPr>
          <p:nvPr>
            <p:ph idx="1"/>
          </p:nvPr>
        </p:nvPicPr>
        <p:blipFill>
          <a:blip r:embed="rId2"/>
          <a:stretch>
            <a:fillRect/>
          </a:stretch>
        </p:blipFill>
        <p:spPr>
          <a:xfrm>
            <a:off x="1739457" y="1825625"/>
            <a:ext cx="8713085" cy="4351338"/>
          </a:xfrm>
        </p:spPr>
      </p:pic>
    </p:spTree>
    <p:extLst>
      <p:ext uri="{BB962C8B-B14F-4D97-AF65-F5344CB8AC3E}">
        <p14:creationId xmlns:p14="http://schemas.microsoft.com/office/powerpoint/2010/main" val="1774856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BE02-9878-BB4A-A988-406FDC52A82B}"/>
              </a:ext>
            </a:extLst>
          </p:cNvPr>
          <p:cNvSpPr>
            <a:spLocks noGrp="1"/>
          </p:cNvSpPr>
          <p:nvPr>
            <p:ph type="title"/>
          </p:nvPr>
        </p:nvSpPr>
        <p:spPr/>
        <p:txBody>
          <a:bodyPr>
            <a:normAutofit/>
          </a:bodyPr>
          <a:lstStyle/>
          <a:p>
            <a:pPr algn="ctr"/>
            <a:r>
              <a:rPr lang="en-US" sz="3600" b="1" dirty="0">
                <a:solidFill>
                  <a:srgbClr val="7030A0"/>
                </a:solidFill>
              </a:rPr>
              <a:t>Five Number Summary and Shape of the Box Plots</a:t>
            </a:r>
          </a:p>
        </p:txBody>
      </p:sp>
      <p:pic>
        <p:nvPicPr>
          <p:cNvPr id="5" name="Content Placeholder 4">
            <a:extLst>
              <a:ext uri="{FF2B5EF4-FFF2-40B4-BE49-F238E27FC236}">
                <a16:creationId xmlns:a16="http://schemas.microsoft.com/office/drawing/2014/main" id="{5F7CDCE3-7E1B-6C43-8D50-34ECF829B0F9}"/>
              </a:ext>
            </a:extLst>
          </p:cNvPr>
          <p:cNvPicPr>
            <a:picLocks noGrp="1" noChangeAspect="1"/>
          </p:cNvPicPr>
          <p:nvPr>
            <p:ph idx="1"/>
          </p:nvPr>
        </p:nvPicPr>
        <p:blipFill>
          <a:blip r:embed="rId2"/>
          <a:stretch>
            <a:fillRect/>
          </a:stretch>
        </p:blipFill>
        <p:spPr>
          <a:xfrm>
            <a:off x="1689997" y="1845503"/>
            <a:ext cx="8812006" cy="4351338"/>
          </a:xfrm>
        </p:spPr>
      </p:pic>
    </p:spTree>
    <p:extLst>
      <p:ext uri="{BB962C8B-B14F-4D97-AF65-F5344CB8AC3E}">
        <p14:creationId xmlns:p14="http://schemas.microsoft.com/office/powerpoint/2010/main" val="1904857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C6A-C6B2-F74B-B5DE-AC5DDEE421B7}"/>
              </a:ext>
            </a:extLst>
          </p:cNvPr>
          <p:cNvSpPr>
            <a:spLocks noGrp="1"/>
          </p:cNvSpPr>
          <p:nvPr>
            <p:ph type="title"/>
          </p:nvPr>
        </p:nvSpPr>
        <p:spPr/>
        <p:txBody>
          <a:bodyPr/>
          <a:lstStyle/>
          <a:p>
            <a:pPr algn="ctr"/>
            <a:r>
              <a:rPr lang="en-US" b="1" dirty="0">
                <a:solidFill>
                  <a:srgbClr val="7030A0"/>
                </a:solidFill>
              </a:rPr>
              <a:t>Distribution Shape and the Box Plot</a:t>
            </a:r>
          </a:p>
        </p:txBody>
      </p:sp>
      <p:pic>
        <p:nvPicPr>
          <p:cNvPr id="5" name="Content Placeholder 4">
            <a:extLst>
              <a:ext uri="{FF2B5EF4-FFF2-40B4-BE49-F238E27FC236}">
                <a16:creationId xmlns:a16="http://schemas.microsoft.com/office/drawing/2014/main" id="{848AD311-9612-6A4C-8DB0-67BE9E04C0F9}"/>
              </a:ext>
            </a:extLst>
          </p:cNvPr>
          <p:cNvPicPr>
            <a:picLocks noGrp="1" noChangeAspect="1"/>
          </p:cNvPicPr>
          <p:nvPr>
            <p:ph idx="1"/>
          </p:nvPr>
        </p:nvPicPr>
        <p:blipFill>
          <a:blip r:embed="rId2"/>
          <a:stretch>
            <a:fillRect/>
          </a:stretch>
        </p:blipFill>
        <p:spPr>
          <a:xfrm>
            <a:off x="1454924" y="1835564"/>
            <a:ext cx="9282152" cy="4351338"/>
          </a:xfrm>
        </p:spPr>
      </p:pic>
    </p:spTree>
    <p:extLst>
      <p:ext uri="{BB962C8B-B14F-4D97-AF65-F5344CB8AC3E}">
        <p14:creationId xmlns:p14="http://schemas.microsoft.com/office/powerpoint/2010/main" val="514729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FD6F6-B405-DF47-B9D4-D14C5EAF9B61}"/>
              </a:ext>
            </a:extLst>
          </p:cNvPr>
          <p:cNvSpPr>
            <a:spLocks noGrp="1"/>
          </p:cNvSpPr>
          <p:nvPr>
            <p:ph type="title"/>
          </p:nvPr>
        </p:nvSpPr>
        <p:spPr>
          <a:xfrm>
            <a:off x="838200" y="365125"/>
            <a:ext cx="10515600" cy="656153"/>
          </a:xfrm>
        </p:spPr>
        <p:txBody>
          <a:bodyPr>
            <a:normAutofit fontScale="90000"/>
          </a:bodyPr>
          <a:lstStyle/>
          <a:p>
            <a:pPr algn="ctr"/>
            <a:r>
              <a:rPr lang="en-US" b="1" dirty="0">
                <a:solidFill>
                  <a:srgbClr val="7030A0"/>
                </a:solidFill>
              </a:rPr>
              <a:t>Skewness</a:t>
            </a:r>
          </a:p>
        </p:txBody>
      </p:sp>
      <p:sp>
        <p:nvSpPr>
          <p:cNvPr id="3" name="Content Placeholder 2">
            <a:extLst>
              <a:ext uri="{FF2B5EF4-FFF2-40B4-BE49-F238E27FC236}">
                <a16:creationId xmlns:a16="http://schemas.microsoft.com/office/drawing/2014/main" id="{40081AB3-744E-7B49-B66C-B4D1BF1AEF5B}"/>
              </a:ext>
            </a:extLst>
          </p:cNvPr>
          <p:cNvSpPr>
            <a:spLocks noGrp="1"/>
          </p:cNvSpPr>
          <p:nvPr>
            <p:ph idx="1"/>
          </p:nvPr>
        </p:nvSpPr>
        <p:spPr>
          <a:xfrm>
            <a:off x="838200" y="1187532"/>
            <a:ext cx="10515600" cy="4989431"/>
          </a:xfrm>
        </p:spPr>
        <p:txBody>
          <a:bodyPr>
            <a:normAutofit fontScale="70000" lnSpcReduction="20000"/>
          </a:bodyPr>
          <a:lstStyle/>
          <a:p>
            <a:pPr algn="just"/>
            <a:r>
              <a:rPr lang="en-IN" dirty="0"/>
              <a:t>Skewness refers to </a:t>
            </a:r>
            <a:r>
              <a:rPr lang="en-IN" b="1" dirty="0"/>
              <a:t>a distortion or asymmetry that deviates from the symmetrical bell curve, or normal distribution, in a set of data</a:t>
            </a:r>
            <a:r>
              <a:rPr lang="en-IN" dirty="0"/>
              <a:t>. If the curve is shifted to the left or to. the right, it is said to be skewed.</a:t>
            </a:r>
          </a:p>
          <a:p>
            <a:pPr algn="just"/>
            <a:endParaRPr lang="en-IN" dirty="0"/>
          </a:p>
          <a:p>
            <a:pPr algn="just"/>
            <a:r>
              <a:rPr lang="en-IN" dirty="0"/>
              <a:t>Skewness is </a:t>
            </a:r>
            <a:r>
              <a:rPr lang="en-IN" b="1" dirty="0"/>
              <a:t>a descriptive statistic that can be used in conjunction with the histogram and the normal quantile plot to characterize the data or distribution</a:t>
            </a:r>
            <a:r>
              <a:rPr lang="en-IN" dirty="0"/>
              <a:t>. Skewness indicates the direction and relative magnitude of a distribution's deviation from the normal distribution.</a:t>
            </a:r>
          </a:p>
          <a:p>
            <a:pPr marL="0" indent="0" algn="just">
              <a:buNone/>
            </a:pPr>
            <a:br>
              <a:rPr lang="en-IN" dirty="0"/>
            </a:br>
            <a:endParaRPr lang="en-IN" dirty="0"/>
          </a:p>
          <a:p>
            <a:pPr algn="just"/>
            <a:r>
              <a:rPr lang="en-IN" dirty="0"/>
              <a:t>Of the three measures of tendency, </a:t>
            </a:r>
            <a:r>
              <a:rPr lang="en-IN" b="1" dirty="0"/>
              <a:t>the mean</a:t>
            </a:r>
            <a:r>
              <a:rPr lang="en-IN" dirty="0"/>
              <a:t> is most heavily influenced by any outliers or skewness. In a symmetrical distribution, the mean, median, and mode are all equal. In these cases, the mean is often the preferred measure of central tendency.</a:t>
            </a:r>
          </a:p>
          <a:p>
            <a:endParaRPr lang="en-IN" dirty="0"/>
          </a:p>
          <a:p>
            <a:r>
              <a:rPr lang="en-IN" dirty="0"/>
              <a:t>Effects of skewness</a:t>
            </a:r>
            <a:br>
              <a:rPr lang="en-IN" dirty="0"/>
            </a:br>
            <a:r>
              <a:rPr lang="en-IN" dirty="0"/>
              <a:t>If there are too much skewness in the data, then many statistical model don't work but why. So in skewed data, </a:t>
            </a:r>
            <a:r>
              <a:rPr lang="en-IN" b="1" dirty="0"/>
              <a:t>the tail region may act as an outlier for the statistical model</a:t>
            </a:r>
            <a:r>
              <a:rPr lang="en-IN" dirty="0"/>
              <a:t> and we know that outliers adversely affect the model's performance especially regression-based models.</a:t>
            </a:r>
          </a:p>
          <a:p>
            <a:endParaRPr lang="en-IN" dirty="0"/>
          </a:p>
          <a:p>
            <a:pPr algn="just"/>
            <a:endParaRPr lang="en-US" dirty="0"/>
          </a:p>
        </p:txBody>
      </p:sp>
    </p:spTree>
    <p:extLst>
      <p:ext uri="{BB962C8B-B14F-4D97-AF65-F5344CB8AC3E}">
        <p14:creationId xmlns:p14="http://schemas.microsoft.com/office/powerpoint/2010/main" val="319344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F62E-2C76-DA45-BCD2-BF8B83C3C8FE}"/>
              </a:ext>
            </a:extLst>
          </p:cNvPr>
          <p:cNvSpPr>
            <a:spLocks noGrp="1"/>
          </p:cNvSpPr>
          <p:nvPr>
            <p:ph type="title"/>
          </p:nvPr>
        </p:nvSpPr>
        <p:spPr>
          <a:xfrm>
            <a:off x="838200" y="365125"/>
            <a:ext cx="10515600" cy="827571"/>
          </a:xfrm>
        </p:spPr>
        <p:txBody>
          <a:bodyPr/>
          <a:lstStyle/>
          <a:p>
            <a:pPr algn="ctr"/>
            <a:r>
              <a:rPr lang="en-US" b="1" dirty="0">
                <a:solidFill>
                  <a:srgbClr val="7030A0"/>
                </a:solidFill>
              </a:rPr>
              <a:t>Applications</a:t>
            </a:r>
          </a:p>
        </p:txBody>
      </p:sp>
      <p:sp>
        <p:nvSpPr>
          <p:cNvPr id="3" name="Content Placeholder 2">
            <a:extLst>
              <a:ext uri="{FF2B5EF4-FFF2-40B4-BE49-F238E27FC236}">
                <a16:creationId xmlns:a16="http://schemas.microsoft.com/office/drawing/2014/main" id="{FF2EDAC2-C0B1-C646-A642-800162C89A9A}"/>
              </a:ext>
            </a:extLst>
          </p:cNvPr>
          <p:cNvSpPr>
            <a:spLocks noGrp="1"/>
          </p:cNvSpPr>
          <p:nvPr>
            <p:ph idx="1"/>
          </p:nvPr>
        </p:nvSpPr>
        <p:spPr>
          <a:xfrm>
            <a:off x="838200" y="1192696"/>
            <a:ext cx="10515600" cy="4984267"/>
          </a:xfrm>
        </p:spPr>
        <p:txBody>
          <a:bodyPr/>
          <a:lstStyle/>
          <a:p>
            <a:pPr algn="just"/>
            <a:r>
              <a:rPr lang="en-IN" dirty="0"/>
              <a:t>The friend recommendations you see on Facebook and the product suggestions that pop up on Amazon? </a:t>
            </a:r>
          </a:p>
          <a:p>
            <a:pPr algn="just"/>
            <a:r>
              <a:rPr lang="en-IN" dirty="0"/>
              <a:t>Those are all generated using applied statistics. Google once used applied statistics to </a:t>
            </a:r>
            <a:r>
              <a:rPr lang="en-IN" b="1" dirty="0">
                <a:hlinkClick r:id="rId2"/>
              </a:rPr>
              <a:t>predict flu outbreaks</a:t>
            </a:r>
            <a:r>
              <a:rPr lang="en-IN" dirty="0"/>
              <a:t> based on search data</a:t>
            </a:r>
          </a:p>
          <a:p>
            <a:pPr algn="just"/>
            <a:r>
              <a:rPr lang="en-IN" dirty="0"/>
              <a:t> Statistician Nate Silver </a:t>
            </a:r>
            <a:r>
              <a:rPr lang="en-IN" b="1" dirty="0">
                <a:hlinkClick r:id="rId3"/>
              </a:rPr>
              <a:t>analyzed</a:t>
            </a:r>
            <a:r>
              <a:rPr lang="en-IN" dirty="0"/>
              <a:t> data to come up with his election forecasts</a:t>
            </a:r>
          </a:p>
          <a:p>
            <a:pPr algn="just"/>
            <a:r>
              <a:rPr lang="en-IN" b="1" dirty="0">
                <a:hlinkClick r:id="rId4"/>
              </a:rPr>
              <a:t>Netflix</a:t>
            </a:r>
            <a:r>
              <a:rPr lang="en-IN" dirty="0"/>
              <a:t> and </a:t>
            </a:r>
            <a:r>
              <a:rPr lang="en-IN" b="1" dirty="0">
                <a:hlinkClick r:id="rId5"/>
              </a:rPr>
              <a:t>Hulu</a:t>
            </a:r>
            <a:r>
              <a:rPr lang="en-IN" dirty="0"/>
              <a:t> analysts use viewership data to create algorithms that generate recommended content. </a:t>
            </a:r>
          </a:p>
          <a:p>
            <a:pPr algn="just"/>
            <a:r>
              <a:rPr lang="en-IN" dirty="0"/>
              <a:t>From engineering to entertainment, applied statistics show up strong.</a:t>
            </a:r>
            <a:endParaRPr lang="en-US" dirty="0"/>
          </a:p>
        </p:txBody>
      </p:sp>
    </p:spTree>
    <p:extLst>
      <p:ext uri="{BB962C8B-B14F-4D97-AF65-F5344CB8AC3E}">
        <p14:creationId xmlns:p14="http://schemas.microsoft.com/office/powerpoint/2010/main" val="2307338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3B0B4-2C58-CD45-9DEF-C4E314548E28}"/>
              </a:ext>
            </a:extLst>
          </p:cNvPr>
          <p:cNvSpPr>
            <a:spLocks noGrp="1"/>
          </p:cNvSpPr>
          <p:nvPr>
            <p:ph type="title"/>
          </p:nvPr>
        </p:nvSpPr>
        <p:spPr/>
        <p:txBody>
          <a:bodyPr/>
          <a:lstStyle/>
          <a:p>
            <a:pPr algn="ctr"/>
            <a:r>
              <a:rPr lang="en-US" b="1" dirty="0">
                <a:solidFill>
                  <a:srgbClr val="7030A0"/>
                </a:solidFill>
              </a:rPr>
              <a:t>Skewness</a:t>
            </a:r>
          </a:p>
        </p:txBody>
      </p:sp>
      <p:pic>
        <p:nvPicPr>
          <p:cNvPr id="4" name="Content Placeholder 3">
            <a:extLst>
              <a:ext uri="{FF2B5EF4-FFF2-40B4-BE49-F238E27FC236}">
                <a16:creationId xmlns:a16="http://schemas.microsoft.com/office/drawing/2014/main" id="{BB1F9677-FAD9-9C4C-B3B0-F90B6D7C0ADE}"/>
              </a:ext>
            </a:extLst>
          </p:cNvPr>
          <p:cNvPicPr>
            <a:picLocks noGrp="1" noChangeAspect="1"/>
          </p:cNvPicPr>
          <p:nvPr>
            <p:ph idx="1"/>
          </p:nvPr>
        </p:nvPicPr>
        <p:blipFill>
          <a:blip r:embed="rId3"/>
          <a:stretch>
            <a:fillRect/>
          </a:stretch>
        </p:blipFill>
        <p:spPr>
          <a:xfrm>
            <a:off x="838200" y="2019445"/>
            <a:ext cx="10515600" cy="3963697"/>
          </a:xfrm>
          <a:prstGeom prst="rect">
            <a:avLst/>
          </a:prstGeom>
        </p:spPr>
      </p:pic>
    </p:spTree>
    <p:extLst>
      <p:ext uri="{BB962C8B-B14F-4D97-AF65-F5344CB8AC3E}">
        <p14:creationId xmlns:p14="http://schemas.microsoft.com/office/powerpoint/2010/main" val="2796735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B34C-5741-9E45-ACFA-66772E9A08CC}"/>
              </a:ext>
            </a:extLst>
          </p:cNvPr>
          <p:cNvSpPr>
            <a:spLocks noGrp="1"/>
          </p:cNvSpPr>
          <p:nvPr>
            <p:ph type="title"/>
          </p:nvPr>
        </p:nvSpPr>
        <p:spPr>
          <a:xfrm>
            <a:off x="838200" y="365125"/>
            <a:ext cx="10515600" cy="936901"/>
          </a:xfrm>
        </p:spPr>
        <p:txBody>
          <a:bodyPr/>
          <a:lstStyle/>
          <a:p>
            <a:pPr algn="ctr"/>
            <a:r>
              <a:rPr lang="en-US" b="1" dirty="0">
                <a:solidFill>
                  <a:srgbClr val="7030A0"/>
                </a:solidFill>
              </a:rPr>
              <a:t>Outlier</a:t>
            </a:r>
          </a:p>
        </p:txBody>
      </p:sp>
      <p:sp>
        <p:nvSpPr>
          <p:cNvPr id="3" name="Content Placeholder 2">
            <a:extLst>
              <a:ext uri="{FF2B5EF4-FFF2-40B4-BE49-F238E27FC236}">
                <a16:creationId xmlns:a16="http://schemas.microsoft.com/office/drawing/2014/main" id="{45DDA304-8562-664F-8F74-651E95177D72}"/>
              </a:ext>
            </a:extLst>
          </p:cNvPr>
          <p:cNvSpPr>
            <a:spLocks noGrp="1"/>
          </p:cNvSpPr>
          <p:nvPr>
            <p:ph idx="1"/>
          </p:nvPr>
        </p:nvSpPr>
        <p:spPr>
          <a:xfrm>
            <a:off x="838200" y="1212574"/>
            <a:ext cx="10515600" cy="4964389"/>
          </a:xfrm>
        </p:spPr>
        <p:txBody>
          <a:bodyPr/>
          <a:lstStyle/>
          <a:p>
            <a:pPr algn="just"/>
            <a:r>
              <a:rPr lang="en-US" dirty="0"/>
              <a:t>An outlier is a </a:t>
            </a:r>
            <a:r>
              <a:rPr lang="en-US" dirty="0" err="1"/>
              <a:t>datapoint</a:t>
            </a:r>
            <a:r>
              <a:rPr lang="en-US" dirty="0"/>
              <a:t> in a dataset which is distant from all other Observations</a:t>
            </a:r>
          </a:p>
          <a:p>
            <a:pPr algn="just"/>
            <a:endParaRPr lang="en-US" dirty="0"/>
          </a:p>
          <a:p>
            <a:pPr marL="0" indent="0" algn="just">
              <a:buNone/>
            </a:pPr>
            <a:r>
              <a:rPr lang="en-US" dirty="0"/>
              <a:t>Ways of finding Outlier</a:t>
            </a:r>
          </a:p>
          <a:p>
            <a:pPr algn="just">
              <a:buFont typeface="Wingdings" pitchFamily="2" charset="2"/>
              <a:buChar char="Ø"/>
            </a:pPr>
            <a:r>
              <a:rPr lang="en-US" dirty="0"/>
              <a:t>Using Z-Score</a:t>
            </a:r>
          </a:p>
          <a:p>
            <a:pPr algn="just">
              <a:buFont typeface="Wingdings" pitchFamily="2" charset="2"/>
              <a:buChar char="Ø"/>
            </a:pPr>
            <a:r>
              <a:rPr lang="en-US" dirty="0"/>
              <a:t>Using IQR</a:t>
            </a:r>
          </a:p>
          <a:p>
            <a:pPr algn="just">
              <a:buFont typeface="Wingdings" pitchFamily="2" charset="2"/>
              <a:buChar char="Ø"/>
            </a:pPr>
            <a:r>
              <a:rPr lang="en-US" dirty="0"/>
              <a:t>Box Plot</a:t>
            </a:r>
          </a:p>
          <a:p>
            <a:pPr algn="just">
              <a:buFont typeface="Wingdings" pitchFamily="2" charset="2"/>
              <a:buChar char="Ø"/>
            </a:pPr>
            <a:endParaRPr lang="en-US" dirty="0"/>
          </a:p>
        </p:txBody>
      </p:sp>
    </p:spTree>
    <p:extLst>
      <p:ext uri="{BB962C8B-B14F-4D97-AF65-F5344CB8AC3E}">
        <p14:creationId xmlns:p14="http://schemas.microsoft.com/office/powerpoint/2010/main" val="1509514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A0BB-EB6F-4A41-954C-B976618A1DC1}"/>
              </a:ext>
            </a:extLst>
          </p:cNvPr>
          <p:cNvSpPr>
            <a:spLocks noGrp="1"/>
          </p:cNvSpPr>
          <p:nvPr>
            <p:ph type="title"/>
          </p:nvPr>
        </p:nvSpPr>
        <p:spPr>
          <a:xfrm>
            <a:off x="838200" y="365126"/>
            <a:ext cx="10515600" cy="550972"/>
          </a:xfrm>
        </p:spPr>
        <p:txBody>
          <a:bodyPr>
            <a:normAutofit fontScale="90000"/>
          </a:bodyPr>
          <a:lstStyle/>
          <a:p>
            <a:pPr algn="ctr"/>
            <a:r>
              <a:rPr lang="en-US" b="1" dirty="0">
                <a:solidFill>
                  <a:srgbClr val="7030A0"/>
                </a:solidFill>
              </a:rPr>
              <a:t>Z Score</a:t>
            </a:r>
          </a:p>
        </p:txBody>
      </p:sp>
      <p:sp>
        <p:nvSpPr>
          <p:cNvPr id="3" name="Content Placeholder 2">
            <a:extLst>
              <a:ext uri="{FF2B5EF4-FFF2-40B4-BE49-F238E27FC236}">
                <a16:creationId xmlns:a16="http://schemas.microsoft.com/office/drawing/2014/main" id="{72D33EB9-965D-6742-A112-F70964FA654A}"/>
              </a:ext>
            </a:extLst>
          </p:cNvPr>
          <p:cNvSpPr>
            <a:spLocks noGrp="1"/>
          </p:cNvSpPr>
          <p:nvPr>
            <p:ph idx="1"/>
          </p:nvPr>
        </p:nvSpPr>
        <p:spPr>
          <a:xfrm>
            <a:off x="838200" y="916098"/>
            <a:ext cx="10515600" cy="5708637"/>
          </a:xfrm>
        </p:spPr>
        <p:txBody>
          <a:bodyPr/>
          <a:lstStyle/>
          <a:p>
            <a:pPr algn="just" fontAlgn="base"/>
            <a:r>
              <a:rPr lang="en-IN" sz="2400" dirty="0"/>
              <a:t>z-score (also called a </a:t>
            </a:r>
            <a:r>
              <a:rPr lang="en-IN" sz="2400" i="1" dirty="0"/>
              <a:t>standard score</a:t>
            </a:r>
            <a:r>
              <a:rPr lang="en-IN" sz="2400" dirty="0"/>
              <a:t>) gives you an idea of how far from the </a:t>
            </a:r>
            <a:r>
              <a:rPr lang="en-IN" sz="2400" dirty="0">
                <a:hlinkClick r:id="rId3"/>
              </a:rPr>
              <a:t>mean</a:t>
            </a:r>
            <a:r>
              <a:rPr lang="en-IN" sz="2400" dirty="0"/>
              <a:t> a data point is. But more technically it’s a measure of how many </a:t>
            </a:r>
            <a:r>
              <a:rPr lang="en-IN" sz="2400" dirty="0">
                <a:hlinkClick r:id="rId4"/>
              </a:rPr>
              <a:t>standard deviations</a:t>
            </a:r>
            <a:r>
              <a:rPr lang="en-IN" sz="2400" dirty="0"/>
              <a:t> below or above the </a:t>
            </a:r>
            <a:r>
              <a:rPr lang="en-IN" sz="2400" dirty="0">
                <a:hlinkClick r:id="rId5"/>
              </a:rPr>
              <a:t>population mean </a:t>
            </a:r>
            <a:r>
              <a:rPr lang="en-IN" sz="2400" dirty="0"/>
              <a:t>a </a:t>
            </a:r>
            <a:r>
              <a:rPr lang="en-IN" sz="2400" dirty="0">
                <a:hlinkClick r:id="rId6"/>
              </a:rPr>
              <a:t>raw score</a:t>
            </a:r>
            <a:r>
              <a:rPr lang="en-IN" sz="2400" dirty="0"/>
              <a:t> is.</a:t>
            </a:r>
          </a:p>
          <a:p>
            <a:pPr algn="just" fontAlgn="base"/>
            <a:endParaRPr lang="en-IN" sz="2400" dirty="0"/>
          </a:p>
          <a:p>
            <a:pPr algn="just" fontAlgn="base"/>
            <a:r>
              <a:rPr lang="en-IN" sz="2400" dirty="0"/>
              <a:t>A z-score can be placed on a </a:t>
            </a:r>
            <a:r>
              <a:rPr lang="en-IN" sz="2400" dirty="0">
                <a:hlinkClick r:id="rId7"/>
              </a:rPr>
              <a:t>normal distribution</a:t>
            </a:r>
            <a:r>
              <a:rPr lang="en-IN" sz="2400" dirty="0"/>
              <a:t> curve. Z-scores range from -3 standard deviations (which would fall to the far left of the normal distribution curve) up to +3 standard deviations (which would fall to the far right of the normal distribution curve). In order to use a z-score, you need to know the </a:t>
            </a:r>
            <a:r>
              <a:rPr lang="en-IN" sz="2400" dirty="0">
                <a:hlinkClick r:id="rId8"/>
              </a:rPr>
              <a:t>mean</a:t>
            </a:r>
            <a:r>
              <a:rPr lang="en-IN" sz="2400" dirty="0"/>
              <a:t> </a:t>
            </a:r>
            <a:r>
              <a:rPr lang="el-GR" sz="2400" dirty="0"/>
              <a:t>μ </a:t>
            </a:r>
            <a:r>
              <a:rPr lang="en-IN" sz="2400" dirty="0"/>
              <a:t>and also the population standard deviation </a:t>
            </a:r>
            <a:r>
              <a:rPr lang="el-GR" sz="2400" dirty="0"/>
              <a:t>σ.</a:t>
            </a:r>
          </a:p>
          <a:p>
            <a:endParaRPr lang="en-US" dirty="0"/>
          </a:p>
        </p:txBody>
      </p:sp>
      <p:pic>
        <p:nvPicPr>
          <p:cNvPr id="5" name="Picture 4">
            <a:extLst>
              <a:ext uri="{FF2B5EF4-FFF2-40B4-BE49-F238E27FC236}">
                <a16:creationId xmlns:a16="http://schemas.microsoft.com/office/drawing/2014/main" id="{1F2FB094-E56F-0347-A2F8-F05E571E4F68}"/>
              </a:ext>
            </a:extLst>
          </p:cNvPr>
          <p:cNvPicPr>
            <a:picLocks noChangeAspect="1"/>
          </p:cNvPicPr>
          <p:nvPr/>
        </p:nvPicPr>
        <p:blipFill>
          <a:blip r:embed="rId9"/>
          <a:stretch>
            <a:fillRect/>
          </a:stretch>
        </p:blipFill>
        <p:spPr>
          <a:xfrm>
            <a:off x="838200" y="4702629"/>
            <a:ext cx="3752603" cy="1757548"/>
          </a:xfrm>
          <a:prstGeom prst="rect">
            <a:avLst/>
          </a:prstGeom>
        </p:spPr>
      </p:pic>
    </p:spTree>
    <p:extLst>
      <p:ext uri="{BB962C8B-B14F-4D97-AF65-F5344CB8AC3E}">
        <p14:creationId xmlns:p14="http://schemas.microsoft.com/office/powerpoint/2010/main" val="2989205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3430-184C-8C49-96EC-C2BD1008A764}"/>
              </a:ext>
            </a:extLst>
          </p:cNvPr>
          <p:cNvSpPr>
            <a:spLocks noGrp="1"/>
          </p:cNvSpPr>
          <p:nvPr>
            <p:ph type="title"/>
          </p:nvPr>
        </p:nvSpPr>
        <p:spPr/>
        <p:txBody>
          <a:bodyPr/>
          <a:lstStyle/>
          <a:p>
            <a:pPr algn="ctr"/>
            <a:r>
              <a:rPr lang="en-US" b="1" dirty="0">
                <a:solidFill>
                  <a:srgbClr val="7030A0"/>
                </a:solidFill>
              </a:rPr>
              <a:t>Z Score</a:t>
            </a:r>
          </a:p>
        </p:txBody>
      </p:sp>
      <p:sp>
        <p:nvSpPr>
          <p:cNvPr id="3" name="Content Placeholder 2">
            <a:extLst>
              <a:ext uri="{FF2B5EF4-FFF2-40B4-BE49-F238E27FC236}">
                <a16:creationId xmlns:a16="http://schemas.microsoft.com/office/drawing/2014/main" id="{50EF270A-26FE-5444-B499-B37F23F1081C}"/>
              </a:ext>
            </a:extLst>
          </p:cNvPr>
          <p:cNvSpPr>
            <a:spLocks noGrp="1"/>
          </p:cNvSpPr>
          <p:nvPr>
            <p:ph idx="1"/>
          </p:nvPr>
        </p:nvSpPr>
        <p:spPr/>
        <p:txBody>
          <a:bodyPr/>
          <a:lstStyle/>
          <a:p>
            <a:pPr algn="just"/>
            <a:r>
              <a:rPr lang="en-IN" dirty="0"/>
              <a:t>How to interpret the results?</a:t>
            </a:r>
          </a:p>
          <a:p>
            <a:pPr algn="just"/>
            <a:r>
              <a:rPr lang="en-IN" dirty="0"/>
              <a:t>z-score = 0, the score (x) is exactly average;</a:t>
            </a:r>
          </a:p>
          <a:p>
            <a:pPr algn="just"/>
            <a:r>
              <a:rPr lang="en-IN" dirty="0"/>
              <a:t>z-score is positive, the score (x) is above average;</a:t>
            </a:r>
          </a:p>
          <a:p>
            <a:pPr algn="just"/>
            <a:r>
              <a:rPr lang="en-IN" dirty="0"/>
              <a:t>z-score is negative, the score (x) is below average.</a:t>
            </a:r>
          </a:p>
          <a:p>
            <a:endParaRPr lang="en-US" dirty="0"/>
          </a:p>
        </p:txBody>
      </p:sp>
    </p:spTree>
    <p:extLst>
      <p:ext uri="{BB962C8B-B14F-4D97-AF65-F5344CB8AC3E}">
        <p14:creationId xmlns:p14="http://schemas.microsoft.com/office/powerpoint/2010/main" val="3997869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9C8E-BD12-B340-B839-2328159073FC}"/>
              </a:ext>
            </a:extLst>
          </p:cNvPr>
          <p:cNvSpPr>
            <a:spLocks noGrp="1"/>
          </p:cNvSpPr>
          <p:nvPr>
            <p:ph type="title"/>
          </p:nvPr>
        </p:nvSpPr>
        <p:spPr/>
        <p:txBody>
          <a:bodyPr/>
          <a:lstStyle/>
          <a:p>
            <a:pPr algn="ctr"/>
            <a:r>
              <a:rPr lang="en-US" b="1" dirty="0">
                <a:solidFill>
                  <a:srgbClr val="7030A0"/>
                </a:solidFill>
              </a:rPr>
              <a:t>Discrete variable Vs Continuous Variable</a:t>
            </a:r>
          </a:p>
        </p:txBody>
      </p:sp>
      <p:pic>
        <p:nvPicPr>
          <p:cNvPr id="5" name="Content Placeholder 4">
            <a:extLst>
              <a:ext uri="{FF2B5EF4-FFF2-40B4-BE49-F238E27FC236}">
                <a16:creationId xmlns:a16="http://schemas.microsoft.com/office/drawing/2014/main" id="{A79084DA-C60F-4E41-AC78-61DD9F16AEA2}"/>
              </a:ext>
            </a:extLst>
          </p:cNvPr>
          <p:cNvPicPr>
            <a:picLocks noGrp="1" noChangeAspect="1"/>
          </p:cNvPicPr>
          <p:nvPr>
            <p:ph idx="1"/>
          </p:nvPr>
        </p:nvPicPr>
        <p:blipFill>
          <a:blip r:embed="rId3"/>
          <a:stretch>
            <a:fillRect/>
          </a:stretch>
        </p:blipFill>
        <p:spPr>
          <a:xfrm>
            <a:off x="1567056" y="1790000"/>
            <a:ext cx="9057887" cy="4351338"/>
          </a:xfrm>
        </p:spPr>
      </p:pic>
    </p:spTree>
    <p:extLst>
      <p:ext uri="{BB962C8B-B14F-4D97-AF65-F5344CB8AC3E}">
        <p14:creationId xmlns:p14="http://schemas.microsoft.com/office/powerpoint/2010/main" val="125158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C9383-CF11-0040-9968-88C706783D59}"/>
              </a:ext>
            </a:extLst>
          </p:cNvPr>
          <p:cNvSpPr>
            <a:spLocks noGrp="1"/>
          </p:cNvSpPr>
          <p:nvPr>
            <p:ph type="title"/>
          </p:nvPr>
        </p:nvSpPr>
        <p:spPr>
          <a:xfrm>
            <a:off x="838200" y="-29816"/>
            <a:ext cx="10515600" cy="665921"/>
          </a:xfrm>
        </p:spPr>
        <p:txBody>
          <a:bodyPr>
            <a:normAutofit fontScale="90000"/>
          </a:bodyPr>
          <a:lstStyle/>
          <a:p>
            <a:pPr algn="ctr"/>
            <a:br>
              <a:rPr lang="en-IN" sz="3100" b="1" dirty="0"/>
            </a:br>
            <a:br>
              <a:rPr lang="en-IN" sz="3100" b="1" dirty="0"/>
            </a:br>
            <a:r>
              <a:rPr lang="en-IN" sz="3100" b="1" dirty="0">
                <a:solidFill>
                  <a:srgbClr val="7030A0"/>
                </a:solidFill>
              </a:rPr>
              <a:t>What Are Career Opportunities for Applied Statistics?</a:t>
            </a:r>
            <a:br>
              <a:rPr lang="en-IN" b="1" dirty="0"/>
            </a:br>
            <a:endParaRPr lang="en-US" dirty="0"/>
          </a:p>
        </p:txBody>
      </p:sp>
      <p:sp>
        <p:nvSpPr>
          <p:cNvPr id="3" name="Content Placeholder 2">
            <a:extLst>
              <a:ext uri="{FF2B5EF4-FFF2-40B4-BE49-F238E27FC236}">
                <a16:creationId xmlns:a16="http://schemas.microsoft.com/office/drawing/2014/main" id="{06253815-1444-5A41-B250-7AC3D56947A7}"/>
              </a:ext>
            </a:extLst>
          </p:cNvPr>
          <p:cNvSpPr>
            <a:spLocks noGrp="1"/>
          </p:cNvSpPr>
          <p:nvPr>
            <p:ph idx="1"/>
          </p:nvPr>
        </p:nvSpPr>
        <p:spPr>
          <a:xfrm>
            <a:off x="356839" y="847493"/>
            <a:ext cx="10996961" cy="5662637"/>
          </a:xfrm>
        </p:spPr>
        <p:txBody>
          <a:bodyPr>
            <a:normAutofit fontScale="25000" lnSpcReduction="20000"/>
          </a:bodyPr>
          <a:lstStyle/>
          <a:p>
            <a:pPr marL="0" indent="0" fontAlgn="base">
              <a:buNone/>
            </a:pPr>
            <a:r>
              <a:rPr lang="en-IN" sz="7200" dirty="0"/>
              <a:t>A wide variety of professional opportunities exist for students with </a:t>
            </a:r>
            <a:r>
              <a:rPr lang="en-IN" sz="7200" b="1" dirty="0">
                <a:hlinkClick r:id="rId2"/>
              </a:rPr>
              <a:t>applied statistics master’s degrees</a:t>
            </a:r>
            <a:r>
              <a:rPr lang="en-IN" sz="7200" dirty="0"/>
              <a:t>. </a:t>
            </a:r>
          </a:p>
          <a:p>
            <a:pPr marL="0" indent="0" fontAlgn="base">
              <a:buNone/>
            </a:pPr>
            <a:r>
              <a:rPr lang="en-IN" sz="7200" dirty="0"/>
              <a:t>The following list is just a selection of the many career paths available:</a:t>
            </a:r>
          </a:p>
          <a:p>
            <a:pPr marL="0" indent="0" fontAlgn="base">
              <a:buNone/>
            </a:pPr>
            <a:r>
              <a:rPr lang="en-IN" sz="6400" b="1" dirty="0"/>
              <a:t>Business</a:t>
            </a:r>
          </a:p>
          <a:p>
            <a:pPr fontAlgn="base"/>
            <a:r>
              <a:rPr lang="en-IN" sz="6400" dirty="0"/>
              <a:t>Statistician</a:t>
            </a:r>
          </a:p>
          <a:p>
            <a:pPr fontAlgn="base"/>
            <a:r>
              <a:rPr lang="en-IN" sz="6400" dirty="0"/>
              <a:t>Data Scientist</a:t>
            </a:r>
          </a:p>
          <a:p>
            <a:pPr fontAlgn="base"/>
            <a:r>
              <a:rPr lang="en-IN" sz="6400" dirty="0"/>
              <a:t>Data Analyst</a:t>
            </a:r>
          </a:p>
          <a:p>
            <a:pPr marL="0" indent="0" fontAlgn="base">
              <a:buNone/>
            </a:pPr>
            <a:r>
              <a:rPr lang="en-IN" sz="6400" b="1" dirty="0"/>
              <a:t>Engineering</a:t>
            </a:r>
          </a:p>
          <a:p>
            <a:pPr fontAlgn="base"/>
            <a:r>
              <a:rPr lang="en-IN" sz="6400" dirty="0"/>
              <a:t>Quality Engineer</a:t>
            </a:r>
          </a:p>
          <a:p>
            <a:pPr fontAlgn="base"/>
            <a:r>
              <a:rPr lang="en-IN" sz="6400" dirty="0"/>
              <a:t>Manufacturing Engineer</a:t>
            </a:r>
          </a:p>
          <a:p>
            <a:pPr fontAlgn="base"/>
            <a:r>
              <a:rPr lang="en-IN" sz="6400" dirty="0"/>
              <a:t>Statistical Engineer</a:t>
            </a:r>
          </a:p>
          <a:p>
            <a:pPr fontAlgn="base"/>
            <a:r>
              <a:rPr lang="en-IN" sz="6400" dirty="0"/>
              <a:t>Validation Engineer</a:t>
            </a:r>
          </a:p>
          <a:p>
            <a:pPr marL="0" indent="0" fontAlgn="base">
              <a:buNone/>
            </a:pPr>
            <a:r>
              <a:rPr lang="en-IN" sz="6400" b="1" dirty="0"/>
              <a:t>Finance and Accounting</a:t>
            </a:r>
          </a:p>
          <a:p>
            <a:pPr fontAlgn="base"/>
            <a:r>
              <a:rPr lang="en-IN" sz="6400" dirty="0"/>
              <a:t>Risk Analyst</a:t>
            </a:r>
          </a:p>
          <a:p>
            <a:pPr fontAlgn="base"/>
            <a:r>
              <a:rPr lang="en-IN" sz="6400" dirty="0"/>
              <a:t>Financial Analyst</a:t>
            </a:r>
          </a:p>
          <a:p>
            <a:pPr fontAlgn="base"/>
            <a:r>
              <a:rPr lang="en-IN" sz="6400" dirty="0"/>
              <a:t>Quantitative Analyst</a:t>
            </a:r>
          </a:p>
          <a:p>
            <a:pPr fontAlgn="base"/>
            <a:r>
              <a:rPr lang="en-IN" sz="6400" dirty="0"/>
              <a:t>Actuarial Director</a:t>
            </a:r>
          </a:p>
          <a:p>
            <a:pPr fontAlgn="base"/>
            <a:r>
              <a:rPr lang="en-IN" sz="6400" dirty="0"/>
              <a:t>Financial Crimes Analyst</a:t>
            </a:r>
          </a:p>
          <a:p>
            <a:pPr fontAlgn="base"/>
            <a:r>
              <a:rPr lang="en-IN" sz="6400" dirty="0"/>
              <a:t>Compliance Officer</a:t>
            </a:r>
          </a:p>
          <a:p>
            <a:pPr fontAlgn="base"/>
            <a:r>
              <a:rPr lang="en-IN" sz="6400" dirty="0"/>
              <a:t>Data Architect</a:t>
            </a:r>
          </a:p>
          <a:p>
            <a:br>
              <a:rPr lang="en-IN" dirty="0"/>
            </a:br>
            <a:endParaRPr lang="en-US" dirty="0"/>
          </a:p>
        </p:txBody>
      </p:sp>
    </p:spTree>
    <p:extLst>
      <p:ext uri="{BB962C8B-B14F-4D97-AF65-F5344CB8AC3E}">
        <p14:creationId xmlns:p14="http://schemas.microsoft.com/office/powerpoint/2010/main" val="426438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43FC-666B-BE45-9B80-6E4EA63975FE}"/>
              </a:ext>
            </a:extLst>
          </p:cNvPr>
          <p:cNvSpPr>
            <a:spLocks noGrp="1"/>
          </p:cNvSpPr>
          <p:nvPr>
            <p:ph type="title"/>
          </p:nvPr>
        </p:nvSpPr>
        <p:spPr>
          <a:xfrm>
            <a:off x="838200" y="365126"/>
            <a:ext cx="10515600" cy="748058"/>
          </a:xfrm>
        </p:spPr>
        <p:txBody>
          <a:bodyPr>
            <a:normAutofit fontScale="90000"/>
          </a:bodyPr>
          <a:lstStyle/>
          <a:p>
            <a:pPr algn="ctr"/>
            <a:br>
              <a:rPr lang="en-IN" sz="4000" b="1" dirty="0">
                <a:solidFill>
                  <a:srgbClr val="7030A0"/>
                </a:solidFill>
              </a:rPr>
            </a:br>
            <a:r>
              <a:rPr lang="en-IN" sz="4000" b="1" dirty="0">
                <a:solidFill>
                  <a:srgbClr val="7030A0"/>
                </a:solidFill>
              </a:rPr>
              <a:t>What Are Career Opportunities for Applied Statistics?</a:t>
            </a:r>
            <a:br>
              <a:rPr lang="en-IN" b="1" dirty="0"/>
            </a:br>
            <a:endParaRPr lang="en-US" dirty="0"/>
          </a:p>
        </p:txBody>
      </p:sp>
      <p:sp>
        <p:nvSpPr>
          <p:cNvPr id="3" name="Content Placeholder 2">
            <a:extLst>
              <a:ext uri="{FF2B5EF4-FFF2-40B4-BE49-F238E27FC236}">
                <a16:creationId xmlns:a16="http://schemas.microsoft.com/office/drawing/2014/main" id="{701AA916-6FF0-F041-B957-5E9F53DDE02A}"/>
              </a:ext>
            </a:extLst>
          </p:cNvPr>
          <p:cNvSpPr>
            <a:spLocks noGrp="1"/>
          </p:cNvSpPr>
          <p:nvPr>
            <p:ph idx="1"/>
          </p:nvPr>
        </p:nvSpPr>
        <p:spPr>
          <a:xfrm>
            <a:off x="838200" y="954157"/>
            <a:ext cx="10515600" cy="5222806"/>
          </a:xfrm>
        </p:spPr>
        <p:txBody>
          <a:bodyPr>
            <a:normAutofit fontScale="32500" lnSpcReduction="20000"/>
          </a:bodyPr>
          <a:lstStyle/>
          <a:p>
            <a:pPr marL="0" indent="0" fontAlgn="base">
              <a:buNone/>
            </a:pPr>
            <a:r>
              <a:rPr lang="en-IN" sz="5500" b="1" dirty="0"/>
              <a:t>Information Technology</a:t>
            </a:r>
          </a:p>
          <a:p>
            <a:pPr fontAlgn="base"/>
            <a:r>
              <a:rPr lang="en-IN" sz="5500" dirty="0"/>
              <a:t>Machine Learning Researcher</a:t>
            </a:r>
          </a:p>
          <a:p>
            <a:pPr fontAlgn="base"/>
            <a:r>
              <a:rPr lang="en-IN" sz="5500" dirty="0"/>
              <a:t>Intelligent Automation Technology Associate</a:t>
            </a:r>
          </a:p>
          <a:p>
            <a:pPr fontAlgn="base"/>
            <a:r>
              <a:rPr lang="en-IN" sz="5500" dirty="0"/>
              <a:t>Statistical Programmer</a:t>
            </a:r>
          </a:p>
          <a:p>
            <a:pPr marL="0" indent="0" fontAlgn="base">
              <a:buNone/>
            </a:pPr>
            <a:r>
              <a:rPr lang="en-IN" sz="5500" b="1" dirty="0"/>
              <a:t>Marketing</a:t>
            </a:r>
          </a:p>
          <a:p>
            <a:pPr fontAlgn="base"/>
            <a:r>
              <a:rPr lang="en-IN" sz="5500" dirty="0"/>
              <a:t>Marketing Analyst</a:t>
            </a:r>
          </a:p>
          <a:p>
            <a:pPr fontAlgn="base"/>
            <a:r>
              <a:rPr lang="en-IN" sz="5500" dirty="0"/>
              <a:t>Business Analyst</a:t>
            </a:r>
          </a:p>
          <a:p>
            <a:pPr fontAlgn="base"/>
            <a:r>
              <a:rPr lang="en-IN" sz="5500" dirty="0"/>
              <a:t>Marketing Research Manager</a:t>
            </a:r>
          </a:p>
          <a:p>
            <a:pPr marL="0" indent="0" fontAlgn="base">
              <a:buNone/>
            </a:pPr>
            <a:r>
              <a:rPr lang="en-IN" sz="5500" b="1" dirty="0"/>
              <a:t>Medical and Health</a:t>
            </a:r>
          </a:p>
          <a:p>
            <a:pPr fontAlgn="base"/>
            <a:r>
              <a:rPr lang="en-IN" sz="5500" dirty="0"/>
              <a:t>Biostatistician</a:t>
            </a:r>
          </a:p>
          <a:p>
            <a:pPr fontAlgn="base"/>
            <a:r>
              <a:rPr lang="en-IN" sz="5500" dirty="0"/>
              <a:t>Clinical Informatics</a:t>
            </a:r>
          </a:p>
          <a:p>
            <a:pPr fontAlgn="base"/>
            <a:r>
              <a:rPr lang="en-IN" sz="5500" dirty="0"/>
              <a:t>Health Research Analyst</a:t>
            </a:r>
          </a:p>
          <a:p>
            <a:pPr fontAlgn="base"/>
            <a:r>
              <a:rPr lang="en-IN" sz="5500" dirty="0"/>
              <a:t>Statistical Scientist</a:t>
            </a:r>
          </a:p>
          <a:p>
            <a:pPr marL="0" indent="0" fontAlgn="base">
              <a:buNone/>
            </a:pPr>
            <a:r>
              <a:rPr lang="en-IN" sz="5500" b="1" dirty="0"/>
              <a:t>Science and Research &amp; Development</a:t>
            </a:r>
          </a:p>
          <a:p>
            <a:pPr fontAlgn="base"/>
            <a:r>
              <a:rPr lang="en-IN" sz="5500" dirty="0"/>
              <a:t>Modeler</a:t>
            </a:r>
          </a:p>
          <a:p>
            <a:pPr fontAlgn="base"/>
            <a:r>
              <a:rPr lang="en-IN" sz="5500" dirty="0"/>
              <a:t>Cognitive AI Data Scientist</a:t>
            </a:r>
          </a:p>
          <a:p>
            <a:endParaRPr lang="en-US" dirty="0"/>
          </a:p>
        </p:txBody>
      </p:sp>
    </p:spTree>
    <p:extLst>
      <p:ext uri="{BB962C8B-B14F-4D97-AF65-F5344CB8AC3E}">
        <p14:creationId xmlns:p14="http://schemas.microsoft.com/office/powerpoint/2010/main" val="323716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1819-BDB5-D241-A1B9-DE6FE48D2DD6}"/>
              </a:ext>
            </a:extLst>
          </p:cNvPr>
          <p:cNvSpPr>
            <a:spLocks noGrp="1"/>
          </p:cNvSpPr>
          <p:nvPr>
            <p:ph type="title"/>
          </p:nvPr>
        </p:nvSpPr>
        <p:spPr/>
        <p:txBody>
          <a:bodyPr>
            <a:normAutofit fontScale="90000"/>
          </a:bodyPr>
          <a:lstStyle/>
          <a:p>
            <a:pPr algn="ctr"/>
            <a:br>
              <a:rPr lang="en-IN" b="1" dirty="0">
                <a:solidFill>
                  <a:srgbClr val="7030A0"/>
                </a:solidFill>
              </a:rPr>
            </a:br>
            <a:r>
              <a:rPr lang="en-IN" b="1" dirty="0">
                <a:solidFill>
                  <a:srgbClr val="7030A0"/>
                </a:solidFill>
              </a:rPr>
              <a:t>Why Are People with Applied Statistics Degrees in Such High Demand?</a:t>
            </a:r>
            <a:br>
              <a:rPr lang="en-IN" b="1" dirty="0"/>
            </a:br>
            <a:endParaRPr lang="en-US" dirty="0"/>
          </a:p>
        </p:txBody>
      </p:sp>
      <p:sp>
        <p:nvSpPr>
          <p:cNvPr id="3" name="Content Placeholder 2">
            <a:extLst>
              <a:ext uri="{FF2B5EF4-FFF2-40B4-BE49-F238E27FC236}">
                <a16:creationId xmlns:a16="http://schemas.microsoft.com/office/drawing/2014/main" id="{6D20A63D-FDB3-7246-80E7-5BE046A4A1B8}"/>
              </a:ext>
            </a:extLst>
          </p:cNvPr>
          <p:cNvSpPr>
            <a:spLocks noGrp="1"/>
          </p:cNvSpPr>
          <p:nvPr>
            <p:ph idx="1"/>
          </p:nvPr>
        </p:nvSpPr>
        <p:spPr/>
        <p:txBody>
          <a:bodyPr>
            <a:normAutofit fontScale="92500" lnSpcReduction="10000"/>
          </a:bodyPr>
          <a:lstStyle/>
          <a:p>
            <a:pPr algn="just" fontAlgn="base"/>
            <a:r>
              <a:rPr lang="en-IN" dirty="0"/>
              <a:t>Take a look at the U.S. News &amp; World Report rankings for applied statistics careers: </a:t>
            </a:r>
          </a:p>
          <a:p>
            <a:pPr algn="just" fontAlgn="base"/>
            <a:r>
              <a:rPr lang="en-IN" b="1" dirty="0">
                <a:hlinkClick r:id="rId2"/>
              </a:rPr>
              <a:t>Data Scientist</a:t>
            </a:r>
            <a:r>
              <a:rPr lang="en-IN" dirty="0"/>
              <a:t>: #2 in Best Technology Jobs, #6 in Best STEM (Science, Technology, Engineering </a:t>
            </a:r>
            <a:r>
              <a:rPr lang="en-IN"/>
              <a:t>, Management) </a:t>
            </a:r>
            <a:r>
              <a:rPr lang="en-IN" dirty="0"/>
              <a:t>Jobs, and #8 in 100 Best Jobs overall.</a:t>
            </a:r>
          </a:p>
          <a:p>
            <a:pPr algn="just" fontAlgn="base"/>
            <a:r>
              <a:rPr lang="en-IN" b="1" dirty="0">
                <a:hlinkClick r:id="rId3"/>
              </a:rPr>
              <a:t>Statistician</a:t>
            </a:r>
            <a:r>
              <a:rPr lang="en-IN" dirty="0"/>
              <a:t>: #2 in Best Business Jobs, #5 in Best STEM Jobs, and #6 in 100 Best Jobs </a:t>
            </a:r>
          </a:p>
          <a:p>
            <a:pPr algn="just" fontAlgn="base"/>
            <a:r>
              <a:rPr lang="en-IN" b="1" dirty="0">
                <a:hlinkClick r:id="rId4"/>
              </a:rPr>
              <a:t>Operations Research Analyst</a:t>
            </a:r>
            <a:r>
              <a:rPr lang="en-IN" dirty="0"/>
              <a:t>: #5 in Best Business Jobs, #13 in Best STEM Jobs, #30 in 100 Best Jobs</a:t>
            </a:r>
          </a:p>
          <a:p>
            <a:pPr algn="just" fontAlgn="base"/>
            <a:r>
              <a:rPr lang="en-IN" b="1" dirty="0">
                <a:hlinkClick r:id="rId5"/>
              </a:rPr>
              <a:t>Computer Systems Analyst</a:t>
            </a:r>
            <a:r>
              <a:rPr lang="en-IN" dirty="0"/>
              <a:t>: #5 in Best Technology Jobs, #15 in Best STEM Jobs, #47 in 100 Best Jobs</a:t>
            </a:r>
          </a:p>
          <a:p>
            <a:endParaRPr lang="en-US" dirty="0"/>
          </a:p>
        </p:txBody>
      </p:sp>
    </p:spTree>
    <p:extLst>
      <p:ext uri="{BB962C8B-B14F-4D97-AF65-F5344CB8AC3E}">
        <p14:creationId xmlns:p14="http://schemas.microsoft.com/office/powerpoint/2010/main" val="2586230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CE3B0-2AB2-164B-8FE6-D815EE9A471C}"/>
              </a:ext>
            </a:extLst>
          </p:cNvPr>
          <p:cNvSpPr>
            <a:spLocks noGrp="1"/>
          </p:cNvSpPr>
          <p:nvPr>
            <p:ph type="title"/>
          </p:nvPr>
        </p:nvSpPr>
        <p:spPr>
          <a:xfrm>
            <a:off x="838200" y="365125"/>
            <a:ext cx="10515600" cy="701675"/>
          </a:xfrm>
        </p:spPr>
        <p:txBody>
          <a:bodyPr>
            <a:normAutofit fontScale="90000"/>
          </a:bodyPr>
          <a:lstStyle/>
          <a:p>
            <a:pPr algn="ctr"/>
            <a:br>
              <a:rPr lang="en-US" dirty="0">
                <a:solidFill>
                  <a:srgbClr val="FF0000"/>
                </a:solidFill>
              </a:rPr>
            </a:br>
            <a:r>
              <a:rPr lang="en-US" b="1" dirty="0">
                <a:solidFill>
                  <a:srgbClr val="7030A0"/>
                </a:solidFill>
              </a:rPr>
              <a:t>Why Statistics is So Important?</a:t>
            </a:r>
            <a:br>
              <a:rPr lang="en-US" b="1" dirty="0"/>
            </a:br>
            <a:endParaRPr lang="en-US" b="1" dirty="0"/>
          </a:p>
        </p:txBody>
      </p:sp>
      <p:sp>
        <p:nvSpPr>
          <p:cNvPr id="3" name="Content Placeholder 2">
            <a:extLst>
              <a:ext uri="{FF2B5EF4-FFF2-40B4-BE49-F238E27FC236}">
                <a16:creationId xmlns:a16="http://schemas.microsoft.com/office/drawing/2014/main" id="{EAA76686-3D9A-5740-A657-76815FE2A88D}"/>
              </a:ext>
            </a:extLst>
          </p:cNvPr>
          <p:cNvSpPr>
            <a:spLocks noGrp="1"/>
          </p:cNvSpPr>
          <p:nvPr>
            <p:ph idx="1"/>
          </p:nvPr>
        </p:nvSpPr>
        <p:spPr>
          <a:xfrm>
            <a:off x="838200" y="1066800"/>
            <a:ext cx="10515600" cy="5110163"/>
          </a:xfrm>
        </p:spPr>
        <p:txBody>
          <a:bodyPr>
            <a:normAutofit fontScale="85000" lnSpcReduction="20000"/>
          </a:bodyPr>
          <a:lstStyle/>
          <a:p>
            <a:endParaRPr lang="en-US" dirty="0"/>
          </a:p>
          <a:p>
            <a:pPr algn="just"/>
            <a:r>
              <a:rPr lang="en-US" dirty="0"/>
              <a:t>Three significant events triggered the current meteoric growth in the</a:t>
            </a:r>
          </a:p>
          <a:p>
            <a:pPr marL="0" indent="0" algn="just">
              <a:buNone/>
            </a:pPr>
            <a:r>
              <a:rPr lang="en-US" dirty="0"/>
              <a:t>use of analytical decision making and Statistics is central to all of them.</a:t>
            </a:r>
          </a:p>
          <a:p>
            <a:pPr marL="0" indent="0" algn="just">
              <a:buNone/>
            </a:pPr>
            <a:endParaRPr lang="en-US" b="1" dirty="0"/>
          </a:p>
          <a:p>
            <a:pPr marL="0" indent="0" algn="just">
              <a:buNone/>
            </a:pPr>
            <a:r>
              <a:rPr lang="en-US" b="1" dirty="0"/>
              <a:t>Event1</a:t>
            </a:r>
          </a:p>
          <a:p>
            <a:pPr algn="just"/>
            <a:endParaRPr lang="en-US" dirty="0"/>
          </a:p>
          <a:p>
            <a:pPr marL="0" indent="0" algn="just">
              <a:buNone/>
            </a:pPr>
            <a:r>
              <a:rPr lang="en-US" dirty="0"/>
              <a:t>• Technological developments, Revolution of Internet and social networks, data generated from mobile phones and other electronic devices, produce large amount of data from which insights will have to be sifted.</a:t>
            </a:r>
          </a:p>
          <a:p>
            <a:pPr algn="just"/>
            <a:endParaRPr lang="en-US" dirty="0"/>
          </a:p>
          <a:p>
            <a:pPr marL="0" indent="0" algn="just">
              <a:buNone/>
            </a:pPr>
            <a:r>
              <a:rPr lang="en-US" dirty="0"/>
              <a:t>• The discovery of pattern and trends from these data for organizations will pave the way for improving profitability, understanding customer expectations, and appropriately pricing their products so that they can gain competitive advantage in the marketplace.</a:t>
            </a:r>
          </a:p>
        </p:txBody>
      </p:sp>
    </p:spTree>
    <p:extLst>
      <p:ext uri="{BB962C8B-B14F-4D97-AF65-F5344CB8AC3E}">
        <p14:creationId xmlns:p14="http://schemas.microsoft.com/office/powerpoint/2010/main" val="3707664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2365</TotalTime>
  <Words>3173</Words>
  <Application>Microsoft Office PowerPoint</Application>
  <PresentationFormat>Widescreen</PresentationFormat>
  <Paragraphs>350</Paragraphs>
  <Slides>54</Slides>
  <Notes>3</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Statistical Learning  Introduction to Statistics</vt:lpstr>
      <vt:lpstr>Outline </vt:lpstr>
      <vt:lpstr>Applied Statistics</vt:lpstr>
      <vt:lpstr>Applied Statistics</vt:lpstr>
      <vt:lpstr>Applications</vt:lpstr>
      <vt:lpstr>  What Are Career Opportunities for Applied Statistics? </vt:lpstr>
      <vt:lpstr> What Are Career Opportunities for Applied Statistics? </vt:lpstr>
      <vt:lpstr> Why Are People with Applied Statistics Degrees in Such High Demand? </vt:lpstr>
      <vt:lpstr> Why Statistics is So Important? </vt:lpstr>
      <vt:lpstr>Why Statistics is So Important?</vt:lpstr>
      <vt:lpstr>Why Statistics is So Important?</vt:lpstr>
      <vt:lpstr>Big Data</vt:lpstr>
      <vt:lpstr>Statistics - Methods</vt:lpstr>
      <vt:lpstr>Statistics - Methods</vt:lpstr>
      <vt:lpstr>Statistics - Methods</vt:lpstr>
      <vt:lpstr>Statistics - Methods</vt:lpstr>
      <vt:lpstr>Types of Statistics</vt:lpstr>
      <vt:lpstr> Population, Sample, Statistic </vt:lpstr>
      <vt:lpstr>Outline</vt:lpstr>
      <vt:lpstr>Frequency Distribution </vt:lpstr>
      <vt:lpstr> Histogram </vt:lpstr>
      <vt:lpstr>Histogram</vt:lpstr>
      <vt:lpstr>Bar plot Vs Histogram</vt:lpstr>
      <vt:lpstr> What is Central Tendency? </vt:lpstr>
      <vt:lpstr>Arithmetic Mean</vt:lpstr>
      <vt:lpstr>Median </vt:lpstr>
      <vt:lpstr>Median-Example</vt:lpstr>
      <vt:lpstr>Mode</vt:lpstr>
      <vt:lpstr>Mode -Example</vt:lpstr>
      <vt:lpstr>Mean, Median, Mode</vt:lpstr>
      <vt:lpstr>Comparison of Mean, Median, Mode Cont.</vt:lpstr>
      <vt:lpstr>Measures of Dispersion</vt:lpstr>
      <vt:lpstr>Range</vt:lpstr>
      <vt:lpstr> Range-Example </vt:lpstr>
      <vt:lpstr> Inter-Quartile Range(IQR) </vt:lpstr>
      <vt:lpstr>Interquartile Range-Example </vt:lpstr>
      <vt:lpstr>Percentile</vt:lpstr>
      <vt:lpstr>Percentile</vt:lpstr>
      <vt:lpstr>Percentiles</vt:lpstr>
      <vt:lpstr>Standard Deviation </vt:lpstr>
      <vt:lpstr>Example for Standard Deviation </vt:lpstr>
      <vt:lpstr>Empirical Rule</vt:lpstr>
      <vt:lpstr>The Empirical Rule</vt:lpstr>
      <vt:lpstr>Distribution Shape</vt:lpstr>
      <vt:lpstr>The Five Number Summary</vt:lpstr>
      <vt:lpstr>Five Number Summary and the Boxplot</vt:lpstr>
      <vt:lpstr>Five Number Summary and Shape of the Box Plots</vt:lpstr>
      <vt:lpstr>Distribution Shape and the Box Plot</vt:lpstr>
      <vt:lpstr>Skewness</vt:lpstr>
      <vt:lpstr>Skewness</vt:lpstr>
      <vt:lpstr>Outlier</vt:lpstr>
      <vt:lpstr>Z Score</vt:lpstr>
      <vt:lpstr>Z Score</vt:lpstr>
      <vt:lpstr>Discrete variable Vs Continuous Variable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Learning  Introduction to Statistics</dc:title>
  <dc:creator>haripriya289@gmail.com</dc:creator>
  <cp:lastModifiedBy>Dr. Ashwini K</cp:lastModifiedBy>
  <cp:revision>45</cp:revision>
  <dcterms:created xsi:type="dcterms:W3CDTF">2022-04-14T07:37:35Z</dcterms:created>
  <dcterms:modified xsi:type="dcterms:W3CDTF">2022-04-19T08:58:54Z</dcterms:modified>
</cp:coreProperties>
</file>